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media/image35.bin" ContentType="image/jpeg"/>
  <Override PartName="/ppt/media/image36.bin" ContentType="image/jpeg"/>
  <Override PartName="/ppt/media/image37.bin" ContentType="image/jpeg"/>
  <Override PartName="/ppt/media/image41.bin" ContentType="image/jpeg"/>
  <Override PartName="/ppt/media/image42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61.bin" ContentType="image/svg+xml"/>
  <Override PartName="/ppt/media/image68.bin" ContentType="image/svg+xml"/>
  <Override PartName="/ppt/media/image75.bin" ContentType="image/svg+xml"/>
  <Override PartName="/ppt/media/image82.bin" ContentType="image/svg+xml"/>
  <Override PartName="/ppt/media/image89.bin" ContentType="image/svg+xml"/>
  <Override PartName="/ppt/media/image96.bin" ContentType="image/svg+xml"/>
  <Override PartName="/ppt/media/image103.bin" ContentType="image/svg+xml"/>
  <Override PartName="/ppt/media/image110.bin" ContentType="image/svg+xml"/>
  <Override PartName="/ppt/media/image212.bin" ContentType="image/svg+xml"/>
  <Override PartName="/ppt/media/image215.bin" ContentType="image/svg+xml"/>
  <Override PartName="/ppt/media/image218.bin" ContentType="image/svg+xml"/>
  <Override PartName="/ppt/media/image221.bin" ContentType="image/svg+xml"/>
  <Override PartName="/ppt/media/image224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2"/>
  </p:notesMasterIdLst>
  <p:sldIdLst>
    <p:sldId id="301" r:id="rId2"/>
    <p:sldId id="306" r:id="rId3"/>
    <p:sldId id="374" r:id="rId4"/>
    <p:sldId id="446" r:id="rId5"/>
    <p:sldId id="494" r:id="rId6"/>
    <p:sldId id="503" r:id="rId7"/>
    <p:sldId id="513" r:id="rId8"/>
    <p:sldId id="531" r:id="rId9"/>
    <p:sldId id="549" r:id="rId10"/>
    <p:sldId id="621" r:id="rId11"/>
    <p:sldId id="633" r:id="rId12"/>
    <p:sldId id="648" r:id="rId13"/>
    <p:sldId id="663" r:id="rId14"/>
    <p:sldId id="678" r:id="rId15"/>
    <p:sldId id="693" r:id="rId16"/>
    <p:sldId id="708" r:id="rId17"/>
    <p:sldId id="723" r:id="rId18"/>
    <p:sldId id="738" r:id="rId19"/>
    <p:sldId id="753" r:id="rId20"/>
    <p:sldId id="819" r:id="rId21"/>
    <p:sldId id="974" r:id="rId22"/>
    <p:sldId id="1057" r:id="rId23"/>
    <p:sldId id="1066" r:id="rId24"/>
    <p:sldId id="1075" r:id="rId25"/>
    <p:sldId id="1084" r:id="rId26"/>
    <p:sldId id="1093" r:id="rId27"/>
    <p:sldId id="1103" r:id="rId28"/>
    <p:sldId id="1157" r:id="rId29"/>
    <p:sldId id="1197" r:id="rId30"/>
    <p:sldId id="1375" r:id="rId31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d079f5ca48f774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42" d="100"/>
          <a:sy n="42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05T14:12:02.199" idx="1">
    <p:pos x="1062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4D8A7-9652-464C-B8DA-C4529DEF119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8B4BA-21ED-4932-AC26-7CA6544DD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5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8B4BA-21ED-4932-AC26-7CA6544DDD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8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2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61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7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64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586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75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64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55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55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94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70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12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2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2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01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7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bin"/><Relationship Id="rId4" Type="http://schemas.openxmlformats.org/officeDocument/2006/relationships/image" Target="../media/image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154" Type="http://schemas.openxmlformats.org/officeDocument/2006/relationships/image" Target="../media/image35.bin"/><Relationship Id="rId2" Type="http://schemas.openxmlformats.org/officeDocument/2006/relationships/image" Target="../media/image2.bin"/><Relationship Id="rId153" Type="http://schemas.openxmlformats.org/officeDocument/2006/relationships/image" Target="../media/image6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4" Type="http://schemas.openxmlformats.org/officeDocument/2006/relationships/image" Target="../media/image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167" Type="http://schemas.openxmlformats.org/officeDocument/2006/relationships/image" Target="../media/image68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4" Type="http://schemas.openxmlformats.org/officeDocument/2006/relationships/image" Target="../media/image5.bin"/><Relationship Id="rId168" Type="http://schemas.openxmlformats.org/officeDocument/2006/relationships/image" Target="../media/image3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2.bin"/><Relationship Id="rId182" Type="http://schemas.openxmlformats.org/officeDocument/2006/relationships/image" Target="../media/image3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181" Type="http://schemas.openxmlformats.org/officeDocument/2006/relationships/image" Target="../media/image75.bin"/><Relationship Id="rId4" Type="http://schemas.openxmlformats.org/officeDocument/2006/relationships/image" Target="../media/image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196" Type="http://schemas.openxmlformats.org/officeDocument/2006/relationships/image" Target="../media/image38.bin"/><Relationship Id="rId2" Type="http://schemas.openxmlformats.org/officeDocument/2006/relationships/image" Target="../media/image2.bin"/><Relationship Id="rId195" Type="http://schemas.openxmlformats.org/officeDocument/2006/relationships/image" Target="../media/image8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4" Type="http://schemas.openxmlformats.org/officeDocument/2006/relationships/image" Target="../media/image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2.bin"/><Relationship Id="rId209" Type="http://schemas.openxmlformats.org/officeDocument/2006/relationships/image" Target="../media/image8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4" Type="http://schemas.openxmlformats.org/officeDocument/2006/relationships/image" Target="../media/image5.bin"/><Relationship Id="rId210" Type="http://schemas.openxmlformats.org/officeDocument/2006/relationships/image" Target="../media/image3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224" Type="http://schemas.openxmlformats.org/officeDocument/2006/relationships/image" Target="../media/image40.bin"/><Relationship Id="rId4" Type="http://schemas.openxmlformats.org/officeDocument/2006/relationships/image" Target="../media/image5.bin"/><Relationship Id="rId223" Type="http://schemas.openxmlformats.org/officeDocument/2006/relationships/image" Target="../media/image9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238" Type="http://schemas.openxmlformats.org/officeDocument/2006/relationships/image" Target="../media/image41.bin"/><Relationship Id="rId5" Type="http://schemas.openxmlformats.org/officeDocument/2006/relationships/image" Target="../media/image24.bin"/><Relationship Id="rId237" Type="http://schemas.openxmlformats.org/officeDocument/2006/relationships/image" Target="../media/image103.bin"/><Relationship Id="rId4" Type="http://schemas.openxmlformats.org/officeDocument/2006/relationships/image" Target="../media/image5.bin"/></Relationships>
</file>

<file path=ppt/slides/_rels/slide18.xml.rels><?xml version="1.0" encoding="UTF-8" standalone="yes"?>
<Relationships xmlns="http://schemas.openxmlformats.org/package/2006/relationships"><Relationship Id="rId252" Type="http://schemas.openxmlformats.org/officeDocument/2006/relationships/image" Target="../media/image42.bin"/><Relationship Id="rId3" Type="http://schemas.openxmlformats.org/officeDocument/2006/relationships/image" Target="../media/image33.bin"/><Relationship Id="rId251" Type="http://schemas.openxmlformats.org/officeDocument/2006/relationships/image" Target="../media/image110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bin"/><Relationship Id="rId5" Type="http://schemas.openxmlformats.org/officeDocument/2006/relationships/image" Target="../media/image24.bin"/><Relationship Id="rId4" Type="http://schemas.openxmlformats.org/officeDocument/2006/relationships/image" Target="../media/image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bin"/><Relationship Id="rId13" Type="http://schemas.openxmlformats.org/officeDocument/2006/relationships/image" Target="../media/image53.bin"/><Relationship Id="rId18" Type="http://schemas.openxmlformats.org/officeDocument/2006/relationships/image" Target="../media/image58.bin"/><Relationship Id="rId3" Type="http://schemas.openxmlformats.org/officeDocument/2006/relationships/image" Target="../media/image43.bin"/><Relationship Id="rId7" Type="http://schemas.openxmlformats.org/officeDocument/2006/relationships/image" Target="../media/image47.bin"/><Relationship Id="rId12" Type="http://schemas.openxmlformats.org/officeDocument/2006/relationships/image" Target="../media/image52.bin"/><Relationship Id="rId17" Type="http://schemas.openxmlformats.org/officeDocument/2006/relationships/image" Target="../media/image57.bin"/><Relationship Id="rId2" Type="http://schemas.openxmlformats.org/officeDocument/2006/relationships/image" Target="../media/image2.bin"/><Relationship Id="rId16" Type="http://schemas.openxmlformats.org/officeDocument/2006/relationships/image" Target="../media/image5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bin"/><Relationship Id="rId11" Type="http://schemas.openxmlformats.org/officeDocument/2006/relationships/image" Target="../media/image51.bin"/><Relationship Id="rId5" Type="http://schemas.openxmlformats.org/officeDocument/2006/relationships/image" Target="../media/image45.bin"/><Relationship Id="rId15" Type="http://schemas.openxmlformats.org/officeDocument/2006/relationships/image" Target="../media/image55.bin"/><Relationship Id="rId10" Type="http://schemas.openxmlformats.org/officeDocument/2006/relationships/image" Target="../media/image50.bin"/><Relationship Id="rId4" Type="http://schemas.openxmlformats.org/officeDocument/2006/relationships/image" Target="../media/image44.bin"/><Relationship Id="rId9" Type="http://schemas.openxmlformats.org/officeDocument/2006/relationships/image" Target="../media/image49.bin"/><Relationship Id="rId14" Type="http://schemas.openxmlformats.org/officeDocument/2006/relationships/image" Target="../media/image5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bin"/><Relationship Id="rId13" Type="http://schemas.openxmlformats.org/officeDocument/2006/relationships/image" Target="../media/image4.bin"/><Relationship Id="rId3" Type="http://schemas.openxmlformats.org/officeDocument/2006/relationships/image" Target="../media/image59.bin"/><Relationship Id="rId7" Type="http://schemas.openxmlformats.org/officeDocument/2006/relationships/image" Target="../media/image64.bin"/><Relationship Id="rId12" Type="http://schemas.openxmlformats.org/officeDocument/2006/relationships/image" Target="../media/image70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bin"/><Relationship Id="rId11" Type="http://schemas.openxmlformats.org/officeDocument/2006/relationships/image" Target="../media/image69.bin"/><Relationship Id="rId5" Type="http://schemas.openxmlformats.org/officeDocument/2006/relationships/image" Target="../media/image62.bin"/><Relationship Id="rId10" Type="http://schemas.openxmlformats.org/officeDocument/2006/relationships/image" Target="../media/image67.bin"/><Relationship Id="rId4" Type="http://schemas.openxmlformats.org/officeDocument/2006/relationships/image" Target="../media/image60.bin"/><Relationship Id="rId9" Type="http://schemas.openxmlformats.org/officeDocument/2006/relationships/image" Target="../media/image66.bin"/><Relationship Id="rId14" Type="http://schemas.openxmlformats.org/officeDocument/2006/relationships/image" Target="../media/image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bin"/><Relationship Id="rId3" Type="http://schemas.openxmlformats.org/officeDocument/2006/relationships/image" Target="../media/image71.bin"/><Relationship Id="rId7" Type="http://schemas.openxmlformats.org/officeDocument/2006/relationships/image" Target="../media/image76.bin"/><Relationship Id="rId12" Type="http://schemas.openxmlformats.org/officeDocument/2006/relationships/image" Target="../media/image5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bin"/><Relationship Id="rId11" Type="http://schemas.openxmlformats.org/officeDocument/2006/relationships/image" Target="../media/image4.bin"/><Relationship Id="rId5" Type="http://schemas.openxmlformats.org/officeDocument/2006/relationships/image" Target="../media/image73.bin"/><Relationship Id="rId10" Type="http://schemas.openxmlformats.org/officeDocument/2006/relationships/image" Target="../media/image79.bin"/><Relationship Id="rId4" Type="http://schemas.openxmlformats.org/officeDocument/2006/relationships/image" Target="../media/image72.bin"/><Relationship Id="rId9" Type="http://schemas.openxmlformats.org/officeDocument/2006/relationships/image" Target="../media/image7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7" Type="http://schemas.openxmlformats.org/officeDocument/2006/relationships/image" Target="../media/image87.png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bin"/><Relationship Id="rId3" Type="http://schemas.microsoft.com/office/2007/relationships/media" Target="../media/media2.mp4"/><Relationship Id="rId7" Type="http://schemas.openxmlformats.org/officeDocument/2006/relationships/image" Target="../media/image4.bin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bin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9.png"/><Relationship Id="rId4" Type="http://schemas.openxmlformats.org/officeDocument/2006/relationships/video" Target="../media/media2.mp4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472" Type="http://schemas.openxmlformats.org/officeDocument/2006/relationships/image" Target="../media/image93.bin"/><Relationship Id="rId493" Type="http://schemas.openxmlformats.org/officeDocument/2006/relationships/image" Target="../media/image5.bin"/><Relationship Id="rId3" Type="http://schemas.openxmlformats.org/officeDocument/2006/relationships/image" Target="../media/image90.bin"/><Relationship Id="rId471" Type="http://schemas.openxmlformats.org/officeDocument/2006/relationships/image" Target="../media/image212.bin"/><Relationship Id="rId476" Type="http://schemas.openxmlformats.org/officeDocument/2006/relationships/image" Target="../media/image215.bin"/><Relationship Id="rId492" Type="http://schemas.openxmlformats.org/officeDocument/2006/relationships/image" Target="../media/image4.bin"/><Relationship Id="rId2" Type="http://schemas.openxmlformats.org/officeDocument/2006/relationships/image" Target="../media/image2.bin"/><Relationship Id="rId491" Type="http://schemas.openxmlformats.org/officeDocument/2006/relationships/image" Target="../media/image224.bin"/><Relationship Id="rId1" Type="http://schemas.openxmlformats.org/officeDocument/2006/relationships/slideLayout" Target="../slideLayouts/slideLayout7.xml"/><Relationship Id="rId487" Type="http://schemas.openxmlformats.org/officeDocument/2006/relationships/image" Target="../media/image97.bin"/><Relationship Id="rId5" Type="http://schemas.openxmlformats.org/officeDocument/2006/relationships/image" Target="../media/image92.bin"/><Relationship Id="rId482" Type="http://schemas.openxmlformats.org/officeDocument/2006/relationships/image" Target="../media/image95.bin"/><Relationship Id="rId495" Type="http://schemas.openxmlformats.org/officeDocument/2006/relationships/image" Target="../media/image81.png"/><Relationship Id="rId481" Type="http://schemas.openxmlformats.org/officeDocument/2006/relationships/image" Target="../media/image218.bin"/><Relationship Id="rId486" Type="http://schemas.openxmlformats.org/officeDocument/2006/relationships/image" Target="../media/image221.bin"/><Relationship Id="rId494" Type="http://schemas.openxmlformats.org/officeDocument/2006/relationships/image" Target="../media/image80.png"/><Relationship Id="rId4" Type="http://schemas.openxmlformats.org/officeDocument/2006/relationships/image" Target="../media/image91.bin"/><Relationship Id="rId477" Type="http://schemas.openxmlformats.org/officeDocument/2006/relationships/image" Target="../media/image9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bin"/><Relationship Id="rId3" Type="http://schemas.openxmlformats.org/officeDocument/2006/relationships/image" Target="../media/image99.bin"/><Relationship Id="rId7" Type="http://schemas.openxmlformats.org/officeDocument/2006/relationships/image" Target="../media/image104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bin"/><Relationship Id="rId5" Type="http://schemas.openxmlformats.org/officeDocument/2006/relationships/image" Target="../media/image101.bin"/><Relationship Id="rId4" Type="http://schemas.openxmlformats.org/officeDocument/2006/relationships/image" Target="../media/image10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bin"/><Relationship Id="rId3" Type="http://schemas.openxmlformats.org/officeDocument/2006/relationships/image" Target="../media/image6.bin"/><Relationship Id="rId7" Type="http://schemas.openxmlformats.org/officeDocument/2006/relationships/image" Target="../media/image10.bin"/><Relationship Id="rId12" Type="http://schemas.openxmlformats.org/officeDocument/2006/relationships/image" Target="../media/image5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bin"/><Relationship Id="rId11" Type="http://schemas.openxmlformats.org/officeDocument/2006/relationships/image" Target="../media/image4.bin"/><Relationship Id="rId5" Type="http://schemas.openxmlformats.org/officeDocument/2006/relationships/image" Target="../media/image8.bin"/><Relationship Id="rId10" Type="http://schemas.openxmlformats.org/officeDocument/2006/relationships/image" Target="../media/image13.bin"/><Relationship Id="rId4" Type="http://schemas.openxmlformats.org/officeDocument/2006/relationships/image" Target="../media/image7.bin"/><Relationship Id="rId9" Type="http://schemas.openxmlformats.org/officeDocument/2006/relationships/image" Target="../media/image1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bin"/><Relationship Id="rId3" Type="http://schemas.openxmlformats.org/officeDocument/2006/relationships/image" Target="../media/image14.bin"/><Relationship Id="rId7" Type="http://schemas.openxmlformats.org/officeDocument/2006/relationships/image" Target="../media/image18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bin"/><Relationship Id="rId5" Type="http://schemas.openxmlformats.org/officeDocument/2006/relationships/image" Target="../media/image16.bin"/><Relationship Id="rId4" Type="http://schemas.openxmlformats.org/officeDocument/2006/relationships/image" Target="../media/image15.bin"/><Relationship Id="rId9" Type="http://schemas.openxmlformats.org/officeDocument/2006/relationships/image" Target="../media/image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bin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bin"/><Relationship Id="rId3" Type="http://schemas.openxmlformats.org/officeDocument/2006/relationships/image" Target="../media/image25.bin"/><Relationship Id="rId7" Type="http://schemas.openxmlformats.org/officeDocument/2006/relationships/image" Target="../media/image29.bin"/><Relationship Id="rId12" Type="http://schemas.openxmlformats.org/officeDocument/2006/relationships/image" Target="../media/image5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bin"/><Relationship Id="rId11" Type="http://schemas.openxmlformats.org/officeDocument/2006/relationships/image" Target="../media/image4.bin"/><Relationship Id="rId5" Type="http://schemas.openxmlformats.org/officeDocument/2006/relationships/image" Target="../media/image27.bin"/><Relationship Id="rId10" Type="http://schemas.openxmlformats.org/officeDocument/2006/relationships/image" Target="../media/image32.bin"/><Relationship Id="rId4" Type="http://schemas.openxmlformats.org/officeDocument/2006/relationships/image" Target="../media/image26.bin"/><Relationship Id="rId9" Type="http://schemas.openxmlformats.org/officeDocument/2006/relationships/image" Target="../media/image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277b71d3-3a71-4e8e-b452-c44d6283a4a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12" y="2343150"/>
            <a:ext cx="8889238" cy="61007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44188" y="3186113"/>
            <a:ext cx="1543050" cy="75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4601" y="848320"/>
            <a:ext cx="12187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5400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EMBRYO QUALITY PREDICTION</a:t>
            </a:r>
            <a:endParaRPr lang="en-US" sz="5400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8839200"/>
            <a:ext cx="452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ANTHATI PALLAVI GOWD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sp>
        <p:nvSpPr>
          <p:cNvPr id="628" name="Type an image cap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02641"/>
            <a:ext cx="11768138" cy="2333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 spc="-7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Embryo Quality Prediction Tools</a:t>
            </a:r>
          </a:p>
        </p:txBody>
      </p:sp>
      <p:sp>
        <p:nvSpPr>
          <p:cNvPr id="630" name="A brief explanation about the image you have used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039422"/>
            <a:ext cx="11768138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Our core service is developing technology that connects drivers and riders on demand. Here’s how the app works, step by step: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3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640" name="Picture 63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FFD7158B-9A28-47A2-B920-B826EE62F843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53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641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154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3" name="Type an image caption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75316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Core Data Science: Python &amp; Libraries</a:t>
            </a:r>
          </a:p>
        </p:txBody>
      </p:sp>
      <p:sp>
        <p:nvSpPr>
          <p:cNvPr id="645" name="A brief explanation about the image you have used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531453"/>
            <a:ext cx="8034338" cy="1085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Utilizes Python as the primary language alongside NumPy and Pandas for effective data manipulation and numerical computations.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5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655" name="Picture 65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5376D702-3335-4A88-89ED-6961B1F45268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6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656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168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8" name="Type an image caption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Deep Learning Framework: PyTorch</a:t>
            </a:r>
          </a:p>
        </p:txBody>
      </p:sp>
      <p:sp>
        <p:nvSpPr>
          <p:cNvPr id="660" name="A brief explanation about the image you have used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Employs PyTorch for deep learning tasks, supplemented by TorchVision for image processing and pre-trained models.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6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6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670" name="Picture 66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AA79E7B1-DA1B-49E5-90FB-7BB930E2B1AC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8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671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182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3" name="Type an image caption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Image Processing Tools: OpenCV &amp; Pillow</a:t>
            </a:r>
          </a:p>
        </p:txBody>
      </p:sp>
      <p:sp>
        <p:nvSpPr>
          <p:cNvPr id="675" name="A brief explanation about the image you have used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Incorporates OpenCV for image preprocessing and Pillow for image loading and transformations to enhance data quality.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685" name="Picture 68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6E15FFA-3A7C-47C0-83DA-B9C0E48833C1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95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686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196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8" name="Type an image caption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Web Application: Flask Framework</a:t>
            </a:r>
          </a:p>
        </p:txBody>
      </p:sp>
      <p:sp>
        <p:nvSpPr>
          <p:cNvPr id="690" name="A brief explanation about the image you have used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Develops the web application using Flask for dashboards and APIs, Jinja2 for templating, and Werkzeug for utility functions.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69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6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700" name="Picture 69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95C1710-DE93-43B0-8E46-BB32CC47F33C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09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701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210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3" name="Type an image caption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Visualization: Matplotlib &amp; Plotly</a:t>
            </a:r>
          </a:p>
        </p:txBody>
      </p:sp>
      <p:sp>
        <p:nvSpPr>
          <p:cNvPr id="705" name="A brief explanation about the image you have used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Leverages Matplotlib and Seaborn for static visualizations and Plotly for creating interactive dashboards for data insights.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71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715" name="Picture 71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0550393B-B241-4463-86FA-52ABF6F78A49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23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716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224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8" name="Type an image caption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Database Management: MySQL Integration</a:t>
            </a:r>
          </a:p>
        </p:txBody>
      </p:sp>
      <p:sp>
        <p:nvSpPr>
          <p:cNvPr id="720" name="A brief explanation about the image you have used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Utilizes MySQL for storing patient predictions and manages connections via MySQL Connector for seamless operations.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72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7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EBF1063-4625-46B4-AA57-D551D6DAC53D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3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731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238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3" name="Type an image caption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Authentication: Secure User Sessions</a:t>
            </a:r>
          </a:p>
        </p:txBody>
      </p:sp>
      <p:sp>
        <p:nvSpPr>
          <p:cNvPr id="735" name="A brief explanation about the image you have used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Implements Flask-Login for managing user sessions and bcrypt for secure password hashing to protect user data.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3143452" y="5143500"/>
            <a:ext cx="5143500" cy="5143500"/>
          </a:xfrm>
          <a:prstGeom prst="rect">
            <a:avLst/>
          </a:prstGeom>
        </p:spPr>
      </p:pic>
      <p:pic>
        <p:nvPicPr>
          <p:cNvPr id="7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524000" cy="762000"/>
          </a:xfrm>
          <a:prstGeom prst="rect">
            <a:avLst/>
          </a:prstGeom>
        </p:spPr>
      </p:pic>
      <p:pic>
        <p:nvPicPr>
          <p:cNvPr id="7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53999"/>
            <a:ext cx="762000" cy="762000"/>
          </a:xfrm>
          <a:prstGeom prst="rect">
            <a:avLst/>
          </a:prstGeom>
        </p:spPr>
      </p:pic>
      <p:pic>
        <p:nvPicPr>
          <p:cNvPr id="745" name="Picture 74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9BDD14D3-20EC-4EE2-8832-8FCC4B2F55F6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5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144000" y="1748581"/>
            <a:ext cx="9144000" cy="6721673"/>
          </a:xfrm>
          <a:prstGeom prst="rect">
            <a:avLst/>
          </a:prstGeom>
        </p:spPr>
      </p:pic>
      <p:sp>
        <p:nvSpPr>
          <p:cNvPr id="746" name="coverimage">
            <a:extLst>
              <a:ext uri="{FF2B5EF4-FFF2-40B4-BE49-F238E27FC236}">
                <a16:creationId xmlns:a16="http://schemas.microsoft.com/office/drawing/2014/main" id="{20EAE88C-8813-06CC-6D5D-F207EB03BE04}"/>
              </a:ext>
            </a:extLst>
          </p:cNvPr>
          <p:cNvSpPr/>
          <p:nvPr/>
        </p:nvSpPr>
        <p:spPr>
          <a:xfrm>
            <a:off x="10468127" y="2169467"/>
            <a:ext cx="7819876" cy="5695950"/>
          </a:xfrm>
          <a:custGeom>
            <a:avLst/>
            <a:gdLst>
              <a:gd name="connsiteX0" fmla="*/ 0 w 6286500"/>
              <a:gd name="connsiteY0" fmla="*/ 0 h 4038600"/>
              <a:gd name="connsiteX1" fmla="*/ 6286500 w 6286500"/>
              <a:gd name="connsiteY1" fmla="*/ 0 h 4038600"/>
              <a:gd name="connsiteX2" fmla="*/ 6286500 w 6286500"/>
              <a:gd name="connsiteY2" fmla="*/ 4038600 h 4038600"/>
              <a:gd name="connsiteX3" fmla="*/ 0 w 6286500"/>
              <a:gd name="connsiteY3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4038600">
                <a:moveTo>
                  <a:pt x="0" y="0"/>
                </a:moveTo>
                <a:lnTo>
                  <a:pt x="6286500" y="0"/>
                </a:lnTo>
                <a:lnTo>
                  <a:pt x="6286500" y="4038600"/>
                </a:lnTo>
                <a:lnTo>
                  <a:pt x="0" y="4038600"/>
                </a:lnTo>
                <a:close/>
              </a:path>
            </a:pathLst>
          </a:custGeom>
          <a:blipFill rotWithShape="1">
            <a:blip r:embed="rId252">
              <a:alphaModFix/>
            </a:blip>
            <a:srcRect/>
            <a:stretch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8" name="Type an image caption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855434"/>
            <a:ext cx="8034338" cy="17526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Explainable AI: Grad-CAM Techniques</a:t>
            </a:r>
          </a:p>
        </p:txBody>
      </p:sp>
      <p:sp>
        <p:nvSpPr>
          <p:cNvPr id="750" name="A brief explanation about the image you have used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711571"/>
            <a:ext cx="80343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Adopts Grad-CAM for generating heatmaps, facilitating understanding of model decisions in the prediction process.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152900" cy="10287000"/>
          </a:xfrm>
          <a:prstGeom prst="rect">
            <a:avLst/>
          </a:prstGeom>
        </p:spPr>
      </p:pic>
      <p:pic>
        <p:nvPicPr>
          <p:cNvPr id="758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2628900" y="8763000"/>
            <a:ext cx="1524000" cy="1524000"/>
          </a:xfrm>
          <a:prstGeom prst="rect">
            <a:avLst/>
          </a:prstGeom>
        </p:spPr>
      </p:pic>
      <p:pic>
        <p:nvPicPr>
          <p:cNvPr id="76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5191125" y="3173313"/>
            <a:ext cx="1762125" cy="1095375"/>
          </a:xfrm>
          <a:prstGeom prst="rect">
            <a:avLst/>
          </a:prstGeom>
        </p:spPr>
      </p:pic>
      <p:sp>
        <p:nvSpPr>
          <p:cNvPr id="762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35810" y="3506534"/>
            <a:ext cx="150018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Data Source</a:t>
            </a:r>
          </a:p>
        </p:txBody>
      </p:sp>
      <p:pic>
        <p:nvPicPr>
          <p:cNvPr id="7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951911" y="3173313"/>
            <a:ext cx="1314450" cy="1095375"/>
          </a:xfrm>
          <a:prstGeom prst="rect">
            <a:avLst/>
          </a:prstGeom>
        </p:spPr>
      </p:pic>
      <p:sp>
        <p:nvSpPr>
          <p:cNvPr id="766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75742" y="3297269"/>
            <a:ext cx="1100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Total Images</a:t>
            </a:r>
          </a:p>
        </p:txBody>
      </p:sp>
      <p:pic>
        <p:nvPicPr>
          <p:cNvPr id="7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8265022" y="3173313"/>
            <a:ext cx="1590675" cy="1095375"/>
          </a:xfrm>
          <a:prstGeom prst="rect">
            <a:avLst/>
          </a:prstGeom>
        </p:spPr>
      </p:pic>
      <p:sp>
        <p:nvSpPr>
          <p:cNvPr id="770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88858" y="3297269"/>
            <a:ext cx="1376362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Image Types</a:t>
            </a:r>
          </a:p>
        </p:txBody>
      </p:sp>
      <p:pic>
        <p:nvPicPr>
          <p:cNvPr id="7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9854060" y="3173313"/>
            <a:ext cx="1971675" cy="1095375"/>
          </a:xfrm>
          <a:prstGeom prst="rect">
            <a:avLst/>
          </a:prstGeom>
        </p:spPr>
      </p:pic>
      <p:sp>
        <p:nvSpPr>
          <p:cNvPr id="774" name="text-0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77914" y="3297269"/>
            <a:ext cx="1757362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Image Dimensions</a:t>
            </a:r>
          </a:p>
        </p:txBody>
      </p:sp>
      <p:pic>
        <p:nvPicPr>
          <p:cNvPr id="7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27669" y="3173313"/>
            <a:ext cx="1371600" cy="1095375"/>
          </a:xfrm>
          <a:prstGeom prst="rect">
            <a:avLst/>
          </a:prstGeom>
        </p:spPr>
      </p:pic>
      <p:sp>
        <p:nvSpPr>
          <p:cNvPr id="778" name="text-0,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39314" y="3506534"/>
            <a:ext cx="9858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Format</a:t>
            </a:r>
          </a:p>
        </p:txBody>
      </p:sp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3203441" y="3173313"/>
            <a:ext cx="1857375" cy="1095375"/>
          </a:xfrm>
          <a:prstGeom prst="rect">
            <a:avLst/>
          </a:prstGeom>
        </p:spPr>
      </p:pic>
      <p:sp>
        <p:nvSpPr>
          <p:cNvPr id="782" name="text-0,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76732" y="3506534"/>
            <a:ext cx="13382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Resolution</a:t>
            </a:r>
          </a:p>
        </p:txBody>
      </p:sp>
      <p:pic>
        <p:nvPicPr>
          <p:cNvPr id="7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5056053" y="3173313"/>
            <a:ext cx="2200275" cy="1095375"/>
          </a:xfrm>
          <a:prstGeom prst="rect">
            <a:avLst/>
          </a:prstGeom>
        </p:spPr>
      </p:pic>
      <p:sp>
        <p:nvSpPr>
          <p:cNvPr id="786" name="text-0,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179992" y="3297269"/>
            <a:ext cx="1985962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Class Distribution</a:t>
            </a:r>
          </a:p>
        </p:txBody>
      </p:sp>
      <p:pic>
        <p:nvPicPr>
          <p:cNvPr id="7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5191125" y="4258419"/>
            <a:ext cx="1762125" cy="2838450"/>
          </a:xfrm>
          <a:prstGeom prst="rect">
            <a:avLst/>
          </a:prstGeom>
        </p:spPr>
      </p:pic>
      <p:sp>
        <p:nvSpPr>
          <p:cNvPr id="790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14950" y="4382262"/>
            <a:ext cx="1547812" cy="2590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Clinical Partner Contributions, Public Research Datasets, Simulated/Augmented Data</a:t>
            </a: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6951911" y="4258419"/>
            <a:ext cx="1314450" cy="2838450"/>
          </a:xfrm>
          <a:prstGeom prst="rect">
            <a:avLst/>
          </a:prstGeom>
        </p:spPr>
      </p:pic>
      <p:sp>
        <p:nvSpPr>
          <p:cNvPr id="794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75742" y="5188172"/>
            <a:ext cx="1100138" cy="981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1500 embryo microscopy images</a:t>
            </a:r>
          </a:p>
        </p:txBody>
      </p:sp>
      <p:pic>
        <p:nvPicPr>
          <p:cNvPr id="79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tretch/>
        </p:blipFill>
        <p:spPr>
          <a:xfrm>
            <a:off x="8265022" y="4258419"/>
            <a:ext cx="1590675" cy="2838450"/>
          </a:xfrm>
          <a:prstGeom prst="rect">
            <a:avLst/>
          </a:prstGeom>
        </p:spPr>
      </p:pic>
      <p:sp>
        <p:nvSpPr>
          <p:cNvPr id="798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88858" y="4704588"/>
            <a:ext cx="1376362" cy="1943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Light microscopy images from different developmental stages</a:t>
            </a:r>
          </a:p>
        </p:txBody>
      </p:sp>
      <p:pic>
        <p:nvPicPr>
          <p:cNvPr id="80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</a:blip>
          <a:stretch/>
        </p:blipFill>
        <p:spPr>
          <a:xfrm>
            <a:off x="9854060" y="4258419"/>
            <a:ext cx="1971675" cy="2838450"/>
          </a:xfrm>
          <a:prstGeom prst="rect">
            <a:avLst/>
          </a:prstGeom>
        </p:spPr>
      </p:pic>
      <p:sp>
        <p:nvSpPr>
          <p:cNvPr id="802" name="Label-1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977914" y="5027009"/>
            <a:ext cx="1757362" cy="12954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Various original sizes, standardized to 224x224 pixels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tretch/>
        </p:blipFill>
        <p:spPr>
          <a:xfrm>
            <a:off x="11827669" y="4258419"/>
            <a:ext cx="1371600" cy="2838450"/>
          </a:xfrm>
          <a:prstGeom prst="rect">
            <a:avLst/>
          </a:prstGeom>
        </p:spPr>
      </p:pic>
      <p:sp>
        <p:nvSpPr>
          <p:cNvPr id="806" name="Label-1,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951494" y="5027009"/>
            <a:ext cx="1157288" cy="12954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Primarily JPEG and PNG formats</a:t>
            </a:r>
          </a:p>
        </p:txBody>
      </p:sp>
      <p:pic>
        <p:nvPicPr>
          <p:cNvPr id="8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/>
          </a:blip>
          <a:stretch/>
        </p:blipFill>
        <p:spPr>
          <a:xfrm>
            <a:off x="13203441" y="4258419"/>
            <a:ext cx="1857375" cy="2838450"/>
          </a:xfrm>
          <a:prstGeom prst="rect">
            <a:avLst/>
          </a:prstGeom>
        </p:spPr>
      </p:pic>
      <p:sp>
        <p:nvSpPr>
          <p:cNvPr id="810" name="Label-1,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327380" y="4865751"/>
            <a:ext cx="1643062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Typically 72-300 DPI depending on source equipment</a:t>
            </a:r>
          </a:p>
        </p:txBody>
      </p:sp>
      <p:pic>
        <p:nvPicPr>
          <p:cNvPr id="81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/>
          </a:blip>
          <a:stretch/>
        </p:blipFill>
        <p:spPr>
          <a:xfrm>
            <a:off x="15056053" y="4258419"/>
            <a:ext cx="2200275" cy="2838450"/>
          </a:xfrm>
          <a:prstGeom prst="rect">
            <a:avLst/>
          </a:prstGeom>
        </p:spPr>
      </p:pic>
      <p:sp>
        <p:nvSpPr>
          <p:cNvPr id="814" name="Label-1,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179992" y="4865751"/>
            <a:ext cx="1985962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Initially imbalanced, with more blastocyst images than early-stage embryos</a:t>
            </a:r>
          </a:p>
        </p:txBody>
      </p:sp>
      <p:sp>
        <p:nvSpPr>
          <p:cNvPr id="816" name="Click here to edit title-47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731330"/>
            <a:ext cx="2586038" cy="2733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Embryo Image 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8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017806"/>
            <a:ext cx="8334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0E1F91">
                    <a:alpha val="100000"/>
                  </a:srgbClr>
                </a:solidFill>
                <a:latin typeface="Libre Bodoni Medium" panose="00000700000000000000" pitchFamily="2" charset="0"/>
              </a:rPr>
              <a:t>01</a:t>
            </a:r>
          </a:p>
        </p:txBody>
      </p:sp>
      <p:sp>
        <p:nvSpPr>
          <p:cNvPr id="31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924490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Project Overview</a:t>
            </a:r>
          </a:p>
        </p:txBody>
      </p:sp>
      <p:sp>
        <p:nvSpPr>
          <p:cNvPr id="31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439507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Outline the project goals and framework.</a:t>
            </a:r>
          </a:p>
        </p:txBody>
      </p:sp>
      <p:sp>
        <p:nvSpPr>
          <p:cNvPr id="314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3017806"/>
            <a:ext cx="9477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1E61F0">
                    <a:alpha val="100000"/>
                  </a:srgbClr>
                </a:solidFill>
                <a:latin typeface="Libre Bodoni Medium" panose="00000700000000000000" pitchFamily="2" charset="0"/>
              </a:rPr>
              <a:t>02</a:t>
            </a:r>
          </a:p>
        </p:txBody>
      </p:sp>
      <p:sp>
        <p:nvSpPr>
          <p:cNvPr id="316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3924490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Business Problem</a:t>
            </a:r>
          </a:p>
        </p:txBody>
      </p:sp>
      <p:sp>
        <p:nvSpPr>
          <p:cNvPr id="318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4439507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Identify key challenges in embryo quality assessment.</a:t>
            </a:r>
          </a:p>
        </p:txBody>
      </p:sp>
      <p:sp>
        <p:nvSpPr>
          <p:cNvPr id="320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3017806"/>
            <a:ext cx="9477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90D9E2">
                    <a:alpha val="100000"/>
                  </a:srgbClr>
                </a:solidFill>
                <a:latin typeface="Libre Bodoni Medium" panose="00000700000000000000" pitchFamily="2" charset="0"/>
              </a:rPr>
              <a:t>03</a:t>
            </a:r>
          </a:p>
        </p:txBody>
      </p:sp>
      <p:sp>
        <p:nvSpPr>
          <p:cNvPr id="322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3924490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Business Objective</a:t>
            </a:r>
          </a:p>
        </p:txBody>
      </p:sp>
      <p:sp>
        <p:nvSpPr>
          <p:cNvPr id="324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4439507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Define objectives and constraints for the project.</a:t>
            </a:r>
          </a:p>
        </p:txBody>
      </p:sp>
      <p:sp>
        <p:nvSpPr>
          <p:cNvPr id="326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3017806"/>
            <a:ext cx="9858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F6D8E0">
                    <a:alpha val="100000"/>
                  </a:srgbClr>
                </a:solidFill>
                <a:latin typeface="Libre Bodoni Medium" panose="00000700000000000000" pitchFamily="2" charset="0"/>
              </a:rPr>
              <a:t>04</a:t>
            </a:r>
          </a:p>
        </p:txBody>
      </p:sp>
      <p:sp>
        <p:nvSpPr>
          <p:cNvPr id="32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3924490"/>
            <a:ext cx="302418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CRISP-ML(Q) Methodology</a:t>
            </a:r>
          </a:p>
        </p:txBody>
      </p:sp>
      <p:sp>
        <p:nvSpPr>
          <p:cNvPr id="330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4878419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Utilize CRISP-ML(Q) for structured model development.</a:t>
            </a:r>
          </a:p>
        </p:txBody>
      </p:sp>
      <p:sp>
        <p:nvSpPr>
          <p:cNvPr id="332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3017806"/>
            <a:ext cx="9477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F54F4F">
                    <a:alpha val="100000"/>
                  </a:srgbClr>
                </a:solidFill>
                <a:latin typeface="Libre Bodoni Medium" panose="00000700000000000000" pitchFamily="2" charset="0"/>
              </a:rPr>
              <a:t>05</a:t>
            </a:r>
          </a:p>
        </p:txBody>
      </p:sp>
      <p:sp>
        <p:nvSpPr>
          <p:cNvPr id="33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3924490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Technical Stacks</a:t>
            </a:r>
          </a:p>
        </p:txBody>
      </p:sp>
      <p:sp>
        <p:nvSpPr>
          <p:cNvPr id="33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4439507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Detail the technologies and tools used in the project.</a:t>
            </a:r>
          </a:p>
        </p:txBody>
      </p:sp>
      <p:sp>
        <p:nvSpPr>
          <p:cNvPr id="338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926169"/>
            <a:ext cx="976312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0A1FAA">
                    <a:alpha val="100000"/>
                  </a:srgbClr>
                </a:solidFill>
                <a:latin typeface="Libre Bodoni Medium" panose="00000700000000000000" pitchFamily="2" charset="0"/>
              </a:rPr>
              <a:t>06</a:t>
            </a:r>
          </a:p>
        </p:txBody>
      </p:sp>
      <p:sp>
        <p:nvSpPr>
          <p:cNvPr id="34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832854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Collection</a:t>
            </a:r>
          </a:p>
        </p:txBody>
      </p:sp>
      <p:sp>
        <p:nvSpPr>
          <p:cNvPr id="34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347966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Gather and validate relevant data for analysis.</a:t>
            </a:r>
          </a:p>
        </p:txBody>
      </p:sp>
      <p:sp>
        <p:nvSpPr>
          <p:cNvPr id="344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5926169"/>
            <a:ext cx="919162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2E6FF9">
                    <a:alpha val="100000"/>
                  </a:srgbClr>
                </a:solidFill>
                <a:latin typeface="Libre Bodoni Medium" panose="00000700000000000000" pitchFamily="2" charset="0"/>
              </a:rPr>
              <a:t>07</a:t>
            </a:r>
          </a:p>
        </p:txBody>
      </p:sp>
      <p:sp>
        <p:nvSpPr>
          <p:cNvPr id="346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6832854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Preprocessing</a:t>
            </a:r>
          </a:p>
        </p:txBody>
      </p:sp>
      <p:sp>
        <p:nvSpPr>
          <p:cNvPr id="348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06145" y="7347966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Prepare data for modeling through cleansing and visualization.</a:t>
            </a:r>
          </a:p>
        </p:txBody>
      </p:sp>
      <p:sp>
        <p:nvSpPr>
          <p:cNvPr id="350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5926169"/>
            <a:ext cx="976312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7DD6E1">
                    <a:alpha val="100000"/>
                  </a:srgbClr>
                </a:solidFill>
                <a:latin typeface="Libre Bodoni Medium" panose="00000700000000000000" pitchFamily="2" charset="0"/>
              </a:rPr>
              <a:t>08</a:t>
            </a:r>
          </a:p>
        </p:txBody>
      </p:sp>
      <p:sp>
        <p:nvSpPr>
          <p:cNvPr id="352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6832854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Model Building</a:t>
            </a:r>
          </a:p>
        </p:txBody>
      </p:sp>
      <p:sp>
        <p:nvSpPr>
          <p:cNvPr id="354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50385" y="7347966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Construct predictive models and evaluate accuracy.</a:t>
            </a:r>
          </a:p>
        </p:txBody>
      </p:sp>
      <p:sp>
        <p:nvSpPr>
          <p:cNvPr id="356" name="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5926169"/>
            <a:ext cx="976312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F6C9D5">
                    <a:alpha val="100000"/>
                  </a:srgbClr>
                </a:solidFill>
                <a:latin typeface="Libre Bodoni Medium" panose="00000700000000000000" pitchFamily="2" charset="0"/>
              </a:rPr>
              <a:t>09</a:t>
            </a:r>
          </a:p>
        </p:txBody>
      </p:sp>
      <p:sp>
        <p:nvSpPr>
          <p:cNvPr id="358" name="Primary Heading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6832854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Deployment Strategy</a:t>
            </a:r>
          </a:p>
        </p:txBody>
      </p:sp>
      <p:sp>
        <p:nvSpPr>
          <p:cNvPr id="360" name="Description of a primary heading-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094530" y="7347966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Plan for deploying the predictive model effectively.</a:t>
            </a:r>
          </a:p>
        </p:txBody>
      </p:sp>
      <p:sp>
        <p:nvSpPr>
          <p:cNvPr id="362" name="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5926169"/>
            <a:ext cx="833438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spc="-42" dirty="0">
                <a:solidFill>
                  <a:srgbClr val="FF6969">
                    <a:alpha val="100000"/>
                  </a:srgbClr>
                </a:solidFill>
                <a:latin typeface="Libre Bodoni Medium" panose="00000700000000000000" pitchFamily="2" charset="0"/>
              </a:rPr>
              <a:t>10</a:t>
            </a:r>
          </a:p>
        </p:txBody>
      </p:sp>
      <p:sp>
        <p:nvSpPr>
          <p:cNvPr id="364" name="Primary Heading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6832854"/>
            <a:ext cx="3024188" cy="447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-27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Future Scopes</a:t>
            </a:r>
          </a:p>
        </p:txBody>
      </p:sp>
      <p:sp>
        <p:nvSpPr>
          <p:cNvPr id="366" name="Description of a primary heading-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538770" y="7347966"/>
            <a:ext cx="3024188" cy="600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sz="15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Explore potential future enhancements and research areas.</a:t>
            </a:r>
          </a:p>
        </p:txBody>
      </p:sp>
      <p:sp>
        <p:nvSpPr>
          <p:cNvPr id="368" name="Click here to edit title-47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Embryo Quality Prediction System</a:t>
            </a:r>
          </a:p>
        </p:txBody>
      </p:sp>
      <p:pic>
        <p:nvPicPr>
          <p:cNvPr id="3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3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2308622"/>
            <a:ext cx="3200400" cy="933450"/>
          </a:xfrm>
          <a:prstGeom prst="rect">
            <a:avLst/>
          </a:prstGeom>
        </p:spPr>
      </p:pic>
      <p:sp>
        <p:nvSpPr>
          <p:cNvPr id="824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02378" y="2558796"/>
            <a:ext cx="17478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Column Name</a:t>
            </a:r>
          </a:p>
        </p:txBody>
      </p:sp>
      <p:pic>
        <p:nvPicPr>
          <p:cNvPr id="8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3960763" y="2308622"/>
            <a:ext cx="2362200" cy="933450"/>
          </a:xfrm>
          <a:prstGeom prst="rect">
            <a:avLst/>
          </a:prstGeom>
        </p:spPr>
      </p:pic>
      <p:sp>
        <p:nvSpPr>
          <p:cNvPr id="828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34662" y="2558796"/>
            <a:ext cx="12430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Data Type</a:t>
            </a:r>
          </a:p>
        </p:txBody>
      </p:sp>
      <p:pic>
        <p:nvPicPr>
          <p:cNvPr id="8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6322665" y="2308622"/>
            <a:ext cx="6381750" cy="933450"/>
          </a:xfrm>
          <a:prstGeom prst="rect">
            <a:avLst/>
          </a:prstGeom>
        </p:spPr>
      </p:pic>
      <p:sp>
        <p:nvSpPr>
          <p:cNvPr id="832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89384" y="2558796"/>
            <a:ext cx="14811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Description</a:t>
            </a:r>
          </a:p>
        </p:txBody>
      </p:sp>
      <p:pic>
        <p:nvPicPr>
          <p:cNvPr id="8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2700997" y="2308622"/>
            <a:ext cx="4876800" cy="933450"/>
          </a:xfrm>
          <a:prstGeom prst="rect">
            <a:avLst/>
          </a:prstGeom>
        </p:spPr>
      </p:pic>
      <p:sp>
        <p:nvSpPr>
          <p:cNvPr id="836" name="text-0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434376" y="2558796"/>
            <a:ext cx="14430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Constraints</a:t>
            </a:r>
          </a:p>
        </p:txBody>
      </p:sp>
      <p:pic>
        <p:nvPicPr>
          <p:cNvPr id="8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3227784"/>
            <a:ext cx="3200400" cy="790575"/>
          </a:xfrm>
          <a:prstGeom prst="rect">
            <a:avLst/>
          </a:prstGeom>
        </p:spPr>
      </p:pic>
      <p:sp>
        <p:nvSpPr>
          <p:cNvPr id="840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3457004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id</a:t>
            </a:r>
          </a:p>
        </p:txBody>
      </p:sp>
      <p:pic>
        <p:nvPicPr>
          <p:cNvPr id="8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63" y="3227784"/>
            <a:ext cx="2362200" cy="790575"/>
          </a:xfrm>
          <a:prstGeom prst="rect">
            <a:avLst/>
          </a:prstGeom>
        </p:spPr>
      </p:pic>
      <p:sp>
        <p:nvSpPr>
          <p:cNvPr id="844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3457004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INT</a:t>
            </a:r>
          </a:p>
        </p:txBody>
      </p:sp>
      <p:pic>
        <p:nvPicPr>
          <p:cNvPr id="8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65" y="3227784"/>
            <a:ext cx="6381750" cy="790575"/>
          </a:xfrm>
          <a:prstGeom prst="rect">
            <a:avLst/>
          </a:prstGeom>
        </p:spPr>
      </p:pic>
      <p:sp>
        <p:nvSpPr>
          <p:cNvPr id="848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3457004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Unique identifier for each prediction</a:t>
            </a:r>
          </a:p>
        </p:txBody>
      </p:sp>
      <p:pic>
        <p:nvPicPr>
          <p:cNvPr id="8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0997" y="3227784"/>
            <a:ext cx="4876800" cy="790575"/>
          </a:xfrm>
          <a:prstGeom prst="rect">
            <a:avLst/>
          </a:prstGeom>
        </p:spPr>
      </p:pic>
      <p:sp>
        <p:nvSpPr>
          <p:cNvPr id="852" name="Label-1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3457004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Primary Key, Auto-increment</a:t>
            </a:r>
          </a:p>
        </p:txBody>
      </p:sp>
      <p:pic>
        <p:nvPicPr>
          <p:cNvPr id="8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4008501"/>
            <a:ext cx="3200400" cy="790575"/>
          </a:xfrm>
          <a:prstGeom prst="rect">
            <a:avLst/>
          </a:prstGeom>
        </p:spPr>
      </p:pic>
      <p:sp>
        <p:nvSpPr>
          <p:cNvPr id="856" name="Label-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4237768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image_path</a:t>
            </a:r>
          </a:p>
        </p:txBody>
      </p:sp>
      <p:pic>
        <p:nvPicPr>
          <p:cNvPr id="8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4008501"/>
            <a:ext cx="2362200" cy="790575"/>
          </a:xfrm>
          <a:prstGeom prst="rect">
            <a:avLst/>
          </a:prstGeom>
        </p:spPr>
      </p:pic>
      <p:sp>
        <p:nvSpPr>
          <p:cNvPr id="860" name="Label-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4237768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VARCHAR(255)</a:t>
            </a:r>
          </a:p>
        </p:txBody>
      </p:sp>
      <p:pic>
        <p:nvPicPr>
          <p:cNvPr id="8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4008501"/>
            <a:ext cx="6381750" cy="790575"/>
          </a:xfrm>
          <a:prstGeom prst="rect">
            <a:avLst/>
          </a:prstGeom>
        </p:spPr>
      </p:pic>
      <p:sp>
        <p:nvSpPr>
          <p:cNvPr id="864" name="Label-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4237768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Path to the original embryo image file</a:t>
            </a:r>
          </a:p>
        </p:txBody>
      </p:sp>
      <p:pic>
        <p:nvPicPr>
          <p:cNvPr id="8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4008501"/>
            <a:ext cx="4876800" cy="790575"/>
          </a:xfrm>
          <a:prstGeom prst="rect">
            <a:avLst/>
          </a:prstGeom>
        </p:spPr>
      </p:pic>
      <p:sp>
        <p:nvSpPr>
          <p:cNvPr id="868" name="Label-2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4237768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NOT NULL</a:t>
            </a:r>
          </a:p>
        </p:txBody>
      </p:sp>
      <p:pic>
        <p:nvPicPr>
          <p:cNvPr id="8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4789265"/>
            <a:ext cx="3200400" cy="790575"/>
          </a:xfrm>
          <a:prstGeom prst="rect">
            <a:avLst/>
          </a:prstGeom>
        </p:spPr>
      </p:pic>
      <p:sp>
        <p:nvSpPr>
          <p:cNvPr id="872" name="Label-3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5018532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patient_name</a:t>
            </a:r>
          </a:p>
        </p:txBody>
      </p:sp>
      <p:pic>
        <p:nvPicPr>
          <p:cNvPr id="87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4789265"/>
            <a:ext cx="2362200" cy="790575"/>
          </a:xfrm>
          <a:prstGeom prst="rect">
            <a:avLst/>
          </a:prstGeom>
        </p:spPr>
      </p:pic>
      <p:sp>
        <p:nvSpPr>
          <p:cNvPr id="876" name="Label-3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5018532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VARCHAR(100)</a:t>
            </a:r>
          </a:p>
        </p:txBody>
      </p:sp>
      <p:pic>
        <p:nvPicPr>
          <p:cNvPr id="8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4789265"/>
            <a:ext cx="6381750" cy="790575"/>
          </a:xfrm>
          <a:prstGeom prst="rect">
            <a:avLst/>
          </a:prstGeom>
        </p:spPr>
      </p:pic>
      <p:sp>
        <p:nvSpPr>
          <p:cNvPr id="880" name="Label-3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5018532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Name of the patient (optional)</a:t>
            </a:r>
          </a:p>
        </p:txBody>
      </p:sp>
      <p:pic>
        <p:nvPicPr>
          <p:cNvPr id="8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4789265"/>
            <a:ext cx="4876800" cy="790575"/>
          </a:xfrm>
          <a:prstGeom prst="rect">
            <a:avLst/>
          </a:prstGeom>
        </p:spPr>
      </p:pic>
      <p:sp>
        <p:nvSpPr>
          <p:cNvPr id="884" name="Label-3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5018532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NULL allowed</a:t>
            </a:r>
          </a:p>
        </p:txBody>
      </p:sp>
      <p:pic>
        <p:nvPicPr>
          <p:cNvPr id="8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5570030"/>
            <a:ext cx="3200400" cy="790575"/>
          </a:xfrm>
          <a:prstGeom prst="rect">
            <a:avLst/>
          </a:prstGeom>
        </p:spPr>
      </p:pic>
      <p:sp>
        <p:nvSpPr>
          <p:cNvPr id="888" name="Label-4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5799201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predicted_class_index</a:t>
            </a:r>
          </a:p>
        </p:txBody>
      </p:sp>
      <p:pic>
        <p:nvPicPr>
          <p:cNvPr id="8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5570030"/>
            <a:ext cx="2362200" cy="790575"/>
          </a:xfrm>
          <a:prstGeom prst="rect">
            <a:avLst/>
          </a:prstGeom>
        </p:spPr>
      </p:pic>
      <p:sp>
        <p:nvSpPr>
          <p:cNvPr id="892" name="Label-4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5799201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INT</a:t>
            </a:r>
          </a:p>
        </p:txBody>
      </p:sp>
      <p:pic>
        <p:nvPicPr>
          <p:cNvPr id="8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5570030"/>
            <a:ext cx="6381750" cy="790575"/>
          </a:xfrm>
          <a:prstGeom prst="rect">
            <a:avLst/>
          </a:prstGeom>
        </p:spPr>
      </p:pic>
      <p:sp>
        <p:nvSpPr>
          <p:cNvPr id="896" name="Label-4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5799201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Numeric index of the predicted embryo quality</a:t>
            </a:r>
          </a:p>
        </p:txBody>
      </p:sp>
      <p:pic>
        <p:nvPicPr>
          <p:cNvPr id="8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5570030"/>
            <a:ext cx="4876800" cy="790575"/>
          </a:xfrm>
          <a:prstGeom prst="rect">
            <a:avLst/>
          </a:prstGeom>
        </p:spPr>
      </p:pic>
      <p:sp>
        <p:nvSpPr>
          <p:cNvPr id="900" name="Label-4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5799201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NOT NULL</a:t>
            </a:r>
          </a:p>
        </p:txBody>
      </p:sp>
      <p:pic>
        <p:nvPicPr>
          <p:cNvPr id="9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6350794"/>
            <a:ext cx="3200400" cy="790575"/>
          </a:xfrm>
          <a:prstGeom prst="rect">
            <a:avLst/>
          </a:prstGeom>
        </p:spPr>
      </p:pic>
      <p:sp>
        <p:nvSpPr>
          <p:cNvPr id="904" name="Label-5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6579965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predicted_class</a:t>
            </a:r>
          </a:p>
        </p:txBody>
      </p:sp>
      <p:pic>
        <p:nvPicPr>
          <p:cNvPr id="9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6350794"/>
            <a:ext cx="2362200" cy="790575"/>
          </a:xfrm>
          <a:prstGeom prst="rect">
            <a:avLst/>
          </a:prstGeom>
        </p:spPr>
      </p:pic>
      <p:sp>
        <p:nvSpPr>
          <p:cNvPr id="908" name="Label-5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6579965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VARCHAR(100)</a:t>
            </a:r>
          </a:p>
        </p:txBody>
      </p:sp>
      <p:pic>
        <p:nvPicPr>
          <p:cNvPr id="9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6350794"/>
            <a:ext cx="6381750" cy="790575"/>
          </a:xfrm>
          <a:prstGeom prst="rect">
            <a:avLst/>
          </a:prstGeom>
        </p:spPr>
      </p:pic>
      <p:sp>
        <p:nvSpPr>
          <p:cNvPr id="912" name="Label-5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6579965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Name of the predicted embryo quality class</a:t>
            </a:r>
          </a:p>
        </p:txBody>
      </p:sp>
      <p:pic>
        <p:nvPicPr>
          <p:cNvPr id="9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6350794"/>
            <a:ext cx="4876800" cy="790575"/>
          </a:xfrm>
          <a:prstGeom prst="rect">
            <a:avLst/>
          </a:prstGeom>
        </p:spPr>
      </p:pic>
      <p:sp>
        <p:nvSpPr>
          <p:cNvPr id="916" name="Label-5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6579965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NOT NULL</a:t>
            </a:r>
          </a:p>
        </p:txBody>
      </p:sp>
      <p:pic>
        <p:nvPicPr>
          <p:cNvPr id="9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7131558"/>
            <a:ext cx="3200400" cy="790575"/>
          </a:xfrm>
          <a:prstGeom prst="rect">
            <a:avLst/>
          </a:prstGeom>
        </p:spPr>
      </p:pic>
      <p:sp>
        <p:nvSpPr>
          <p:cNvPr id="920" name="Label-6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7360730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confidence</a:t>
            </a:r>
          </a:p>
        </p:txBody>
      </p:sp>
      <p:pic>
        <p:nvPicPr>
          <p:cNvPr id="92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7131558"/>
            <a:ext cx="2362200" cy="790575"/>
          </a:xfrm>
          <a:prstGeom prst="rect">
            <a:avLst/>
          </a:prstGeom>
        </p:spPr>
      </p:pic>
      <p:sp>
        <p:nvSpPr>
          <p:cNvPr id="924" name="Label-6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7360730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FLOAT</a:t>
            </a:r>
          </a:p>
        </p:txBody>
      </p:sp>
      <p:pic>
        <p:nvPicPr>
          <p:cNvPr id="9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7131558"/>
            <a:ext cx="6381750" cy="790575"/>
          </a:xfrm>
          <a:prstGeom prst="rect">
            <a:avLst/>
          </a:prstGeom>
        </p:spPr>
      </p:pic>
      <p:sp>
        <p:nvSpPr>
          <p:cNvPr id="928" name="Label-6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7360730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Confidence score of the prediction</a:t>
            </a:r>
          </a:p>
        </p:txBody>
      </p:sp>
      <p:pic>
        <p:nvPicPr>
          <p:cNvPr id="93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7131558"/>
            <a:ext cx="4876800" cy="790575"/>
          </a:xfrm>
          <a:prstGeom prst="rect">
            <a:avLst/>
          </a:prstGeom>
        </p:spPr>
      </p:pic>
      <p:sp>
        <p:nvSpPr>
          <p:cNvPr id="932" name="Label-6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7360730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NOT NULL, Range: 0–1</a:t>
            </a:r>
          </a:p>
        </p:txBody>
      </p:sp>
      <p:pic>
        <p:nvPicPr>
          <p:cNvPr id="9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7912322"/>
            <a:ext cx="3200400" cy="790575"/>
          </a:xfrm>
          <a:prstGeom prst="rect">
            <a:avLst/>
          </a:prstGeom>
        </p:spPr>
      </p:pic>
      <p:sp>
        <p:nvSpPr>
          <p:cNvPr id="936" name="Label-7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8141494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timestamp</a:t>
            </a:r>
          </a:p>
        </p:txBody>
      </p:sp>
      <p:pic>
        <p:nvPicPr>
          <p:cNvPr id="9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7912322"/>
            <a:ext cx="2362200" cy="790575"/>
          </a:xfrm>
          <a:prstGeom prst="rect">
            <a:avLst/>
          </a:prstGeom>
        </p:spPr>
      </p:pic>
      <p:sp>
        <p:nvSpPr>
          <p:cNvPr id="940" name="Label-7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8141494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DATETIME</a:t>
            </a:r>
          </a:p>
        </p:txBody>
      </p:sp>
      <p:pic>
        <p:nvPicPr>
          <p:cNvPr id="9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7912322"/>
            <a:ext cx="6381750" cy="790575"/>
          </a:xfrm>
          <a:prstGeom prst="rect">
            <a:avLst/>
          </a:prstGeom>
        </p:spPr>
      </p:pic>
      <p:sp>
        <p:nvSpPr>
          <p:cNvPr id="944" name="Label-7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8141494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When the prediction was made</a:t>
            </a:r>
          </a:p>
        </p:txBody>
      </p:sp>
      <p:pic>
        <p:nvPicPr>
          <p:cNvPr id="9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2701111" y="7912322"/>
            <a:ext cx="4876800" cy="790575"/>
          </a:xfrm>
          <a:prstGeom prst="rect">
            <a:avLst/>
          </a:prstGeom>
        </p:spPr>
      </p:pic>
      <p:sp>
        <p:nvSpPr>
          <p:cNvPr id="948" name="Label-7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8141494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NOT NULL</a:t>
            </a:r>
          </a:p>
        </p:txBody>
      </p:sp>
      <p:pic>
        <p:nvPicPr>
          <p:cNvPr id="9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762000" y="8693050"/>
            <a:ext cx="3200400" cy="790575"/>
          </a:xfrm>
          <a:prstGeom prst="rect">
            <a:avLst/>
          </a:prstGeom>
        </p:spPr>
      </p:pic>
      <p:sp>
        <p:nvSpPr>
          <p:cNvPr id="952" name="Label-8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5825" y="8922258"/>
            <a:ext cx="29860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created_at</a:t>
            </a:r>
          </a:p>
        </p:txBody>
      </p:sp>
      <p:pic>
        <p:nvPicPr>
          <p:cNvPr id="9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3960781" y="8693086"/>
            <a:ext cx="2362200" cy="790575"/>
          </a:xfrm>
          <a:prstGeom prst="rect">
            <a:avLst/>
          </a:prstGeom>
        </p:spPr>
      </p:pic>
      <p:sp>
        <p:nvSpPr>
          <p:cNvPr id="956" name="Label-8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84606" y="8922258"/>
            <a:ext cx="21478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DATETIME</a:t>
            </a:r>
          </a:p>
        </p:txBody>
      </p:sp>
      <p:pic>
        <p:nvPicPr>
          <p:cNvPr id="9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6322695" y="8693086"/>
            <a:ext cx="6381750" cy="790575"/>
          </a:xfrm>
          <a:prstGeom prst="rect">
            <a:avLst/>
          </a:prstGeom>
        </p:spPr>
      </p:pic>
      <p:sp>
        <p:nvSpPr>
          <p:cNvPr id="960" name="Label-8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46520" y="8922258"/>
            <a:ext cx="61674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Record creation timestamp</a:t>
            </a:r>
          </a:p>
        </p:txBody>
      </p:sp>
      <p:pic>
        <p:nvPicPr>
          <p:cNvPr id="96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2700997" y="8693050"/>
            <a:ext cx="4876800" cy="790575"/>
          </a:xfrm>
          <a:prstGeom prst="rect">
            <a:avLst/>
          </a:prstGeom>
        </p:spPr>
      </p:pic>
      <p:sp>
        <p:nvSpPr>
          <p:cNvPr id="964" name="Label-8,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824936" y="8922258"/>
            <a:ext cx="46624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DEFAULT CURRENT_TIMESTAMP</a:t>
            </a:r>
          </a:p>
        </p:txBody>
      </p:sp>
      <p:sp>
        <p:nvSpPr>
          <p:cNvPr id="966" name="Click here to edit title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Dictionary</a:t>
            </a:r>
          </a:p>
        </p:txBody>
      </p:sp>
      <p:pic>
        <p:nvPicPr>
          <p:cNvPr id="9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9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  <p:sp>
        <p:nvSpPr>
          <p:cNvPr id="971" name="Click here to edit subtitle-42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478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Overview of Data Attributes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76300" y="2406550"/>
            <a:ext cx="3143250" cy="1343025"/>
          </a:xfrm>
          <a:prstGeom prst="rect">
            <a:avLst/>
          </a:prstGeom>
        </p:spPr>
      </p:pic>
      <p:sp>
        <p:nvSpPr>
          <p:cNvPr id="979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6693" y="2864453"/>
            <a:ext cx="1452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Component</a:t>
            </a:r>
          </a:p>
        </p:txBody>
      </p:sp>
      <p:pic>
        <p:nvPicPr>
          <p:cNvPr id="98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4020592" y="2406550"/>
            <a:ext cx="4791075" cy="1343025"/>
          </a:xfrm>
          <a:prstGeom prst="rect">
            <a:avLst/>
          </a:prstGeom>
        </p:spPr>
      </p:pic>
      <p:sp>
        <p:nvSpPr>
          <p:cNvPr id="983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612035" y="2864453"/>
            <a:ext cx="1643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Requirement</a:t>
            </a:r>
          </a:p>
        </p:txBody>
      </p:sp>
      <p:pic>
        <p:nvPicPr>
          <p:cNvPr id="9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810030" y="2406550"/>
            <a:ext cx="8572500" cy="1343025"/>
          </a:xfrm>
          <a:prstGeom prst="rect">
            <a:avLst/>
          </a:prstGeom>
        </p:spPr>
      </p:pic>
      <p:sp>
        <p:nvSpPr>
          <p:cNvPr id="987" name="text-0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74023" y="2864453"/>
            <a:ext cx="14811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Description</a:t>
            </a:r>
          </a:p>
        </p:txBody>
      </p:sp>
      <p:pic>
        <p:nvPicPr>
          <p:cNvPr id="9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6300" y="3741230"/>
            <a:ext cx="3143250" cy="1133475"/>
          </a:xfrm>
          <a:prstGeom prst="rect">
            <a:avLst/>
          </a:prstGeom>
        </p:spPr>
      </p:pic>
      <p:sp>
        <p:nvSpPr>
          <p:cNvPr id="991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0125" y="4143566"/>
            <a:ext cx="29289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Operating System</a:t>
            </a:r>
          </a:p>
        </p:txBody>
      </p:sp>
      <p:pic>
        <p:nvPicPr>
          <p:cNvPr id="9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20592" y="3741092"/>
            <a:ext cx="4791075" cy="1133475"/>
          </a:xfrm>
          <a:prstGeom prst="rect">
            <a:avLst/>
          </a:prstGeom>
        </p:spPr>
      </p:pic>
      <p:sp>
        <p:nvSpPr>
          <p:cNvPr id="995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44518" y="4143566"/>
            <a:ext cx="4576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Windows 10/11, macOS, Linux</a:t>
            </a:r>
          </a:p>
        </p:txBody>
      </p:sp>
      <p:pic>
        <p:nvPicPr>
          <p:cNvPr id="99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8810149" y="3741230"/>
            <a:ext cx="8572500" cy="1133475"/>
          </a:xfrm>
          <a:prstGeom prst="rect">
            <a:avLst/>
          </a:prstGeom>
        </p:spPr>
      </p:pic>
      <p:sp>
        <p:nvSpPr>
          <p:cNvPr id="999" name="Label-1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974" y="4143566"/>
            <a:ext cx="835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Supported platforms for development and deployment</a:t>
            </a:r>
          </a:p>
        </p:txBody>
      </p:sp>
      <p:pic>
        <p:nvPicPr>
          <p:cNvPr id="10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6300" y="4868132"/>
            <a:ext cx="3143250" cy="1133475"/>
          </a:xfrm>
          <a:prstGeom prst="rect">
            <a:avLst/>
          </a:prstGeom>
        </p:spPr>
      </p:pic>
      <p:sp>
        <p:nvSpPr>
          <p:cNvPr id="1003" name="Label-2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0125" y="5270468"/>
            <a:ext cx="29289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Python</a:t>
            </a:r>
          </a:p>
        </p:txBody>
      </p:sp>
      <p:pic>
        <p:nvPicPr>
          <p:cNvPr id="10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20693" y="4868132"/>
            <a:ext cx="4791075" cy="1133475"/>
          </a:xfrm>
          <a:prstGeom prst="rect">
            <a:avLst/>
          </a:prstGeom>
        </p:spPr>
      </p:pic>
      <p:sp>
        <p:nvSpPr>
          <p:cNvPr id="1007" name="Label-2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44518" y="5270468"/>
            <a:ext cx="4576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Version 3.8 or higher</a:t>
            </a:r>
          </a:p>
        </p:txBody>
      </p:sp>
      <p:pic>
        <p:nvPicPr>
          <p:cNvPr id="10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8810149" y="4868132"/>
            <a:ext cx="8572500" cy="1133475"/>
          </a:xfrm>
          <a:prstGeom prst="rect">
            <a:avLst/>
          </a:prstGeom>
        </p:spPr>
      </p:pic>
      <p:sp>
        <p:nvSpPr>
          <p:cNvPr id="1011" name="Label-2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974" y="5270468"/>
            <a:ext cx="835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Required for running scripts and backend code</a:t>
            </a:r>
          </a:p>
        </p:txBody>
      </p:sp>
      <p:pic>
        <p:nvPicPr>
          <p:cNvPr id="10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6300" y="5995130"/>
            <a:ext cx="3143250" cy="1133475"/>
          </a:xfrm>
          <a:prstGeom prst="rect">
            <a:avLst/>
          </a:prstGeom>
        </p:spPr>
      </p:pic>
      <p:sp>
        <p:nvSpPr>
          <p:cNvPr id="1015" name="Label-3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0125" y="6397371"/>
            <a:ext cx="29289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MySQL</a:t>
            </a:r>
          </a:p>
        </p:txBody>
      </p:sp>
      <p:pic>
        <p:nvPicPr>
          <p:cNvPr id="10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20693" y="5995130"/>
            <a:ext cx="4791075" cy="1133475"/>
          </a:xfrm>
          <a:prstGeom prst="rect">
            <a:avLst/>
          </a:prstGeom>
        </p:spPr>
      </p:pic>
      <p:sp>
        <p:nvSpPr>
          <p:cNvPr id="1019" name="Label-3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44518" y="6397371"/>
            <a:ext cx="4576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MySQL Server 8.0 or higher</a:t>
            </a:r>
          </a:p>
        </p:txBody>
      </p:sp>
      <p:pic>
        <p:nvPicPr>
          <p:cNvPr id="10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8810149" y="5995130"/>
            <a:ext cx="8572500" cy="1133475"/>
          </a:xfrm>
          <a:prstGeom prst="rect">
            <a:avLst/>
          </a:prstGeom>
        </p:spPr>
      </p:pic>
      <p:sp>
        <p:nvSpPr>
          <p:cNvPr id="1023" name="Label-3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974" y="6397371"/>
            <a:ext cx="835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For database operations and storage</a:t>
            </a:r>
          </a:p>
        </p:txBody>
      </p:sp>
      <p:pic>
        <p:nvPicPr>
          <p:cNvPr id="10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876300" y="7122033"/>
            <a:ext cx="3143250" cy="1133475"/>
          </a:xfrm>
          <a:prstGeom prst="rect">
            <a:avLst/>
          </a:prstGeom>
        </p:spPr>
      </p:pic>
      <p:sp>
        <p:nvSpPr>
          <p:cNvPr id="1027" name="Label-4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0125" y="7524274"/>
            <a:ext cx="29289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CUDA Toolkit</a:t>
            </a:r>
          </a:p>
        </p:txBody>
      </p:sp>
      <p:pic>
        <p:nvPicPr>
          <p:cNvPr id="10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20693" y="7122033"/>
            <a:ext cx="4791075" cy="1133475"/>
          </a:xfrm>
          <a:prstGeom prst="rect">
            <a:avLst/>
          </a:prstGeom>
        </p:spPr>
      </p:pic>
      <p:sp>
        <p:nvSpPr>
          <p:cNvPr id="1031" name="Label-4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44518" y="7524274"/>
            <a:ext cx="4576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Optional (GPU only)</a:t>
            </a:r>
          </a:p>
        </p:txBody>
      </p:sp>
      <p:pic>
        <p:nvPicPr>
          <p:cNvPr id="10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8810149" y="7122033"/>
            <a:ext cx="8572500" cy="1133475"/>
          </a:xfrm>
          <a:prstGeom prst="rect">
            <a:avLst/>
          </a:prstGeom>
        </p:spPr>
      </p:pic>
      <p:sp>
        <p:nvSpPr>
          <p:cNvPr id="1035" name="Label-4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974" y="7524274"/>
            <a:ext cx="835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Required for GPU-based model training or inference</a:t>
            </a:r>
          </a:p>
        </p:txBody>
      </p:sp>
      <p:pic>
        <p:nvPicPr>
          <p:cNvPr id="10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876300" y="8248799"/>
            <a:ext cx="3143250" cy="1133475"/>
          </a:xfrm>
          <a:prstGeom prst="rect">
            <a:avLst/>
          </a:prstGeom>
        </p:spPr>
      </p:pic>
      <p:sp>
        <p:nvSpPr>
          <p:cNvPr id="1039" name="Label-5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0125" y="8651272"/>
            <a:ext cx="292893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Browser</a:t>
            </a:r>
          </a:p>
        </p:txBody>
      </p:sp>
      <p:pic>
        <p:nvPicPr>
          <p:cNvPr id="10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4020693" y="8248936"/>
            <a:ext cx="4791075" cy="1133475"/>
          </a:xfrm>
          <a:prstGeom prst="rect">
            <a:avLst/>
          </a:prstGeom>
        </p:spPr>
      </p:pic>
      <p:sp>
        <p:nvSpPr>
          <p:cNvPr id="1043" name="Label-5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44518" y="8651272"/>
            <a:ext cx="45767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Chrome, Firefox, etc.</a:t>
            </a:r>
          </a:p>
        </p:txBody>
      </p:sp>
      <p:pic>
        <p:nvPicPr>
          <p:cNvPr id="10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8810030" y="8248799"/>
            <a:ext cx="8572500" cy="1133475"/>
          </a:xfrm>
          <a:prstGeom prst="rect">
            <a:avLst/>
          </a:prstGeom>
        </p:spPr>
      </p:pic>
      <p:sp>
        <p:nvSpPr>
          <p:cNvPr id="1047" name="Label-5,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33974" y="8651272"/>
            <a:ext cx="83581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Modern browser needed to access the web application</a:t>
            </a:r>
          </a:p>
        </p:txBody>
      </p:sp>
      <p:sp>
        <p:nvSpPr>
          <p:cNvPr id="1049" name="Click here to edit title-48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System Requirements</a:t>
            </a:r>
          </a:p>
        </p:txBody>
      </p:sp>
      <p:pic>
        <p:nvPicPr>
          <p:cNvPr id="10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10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  <p:sp>
        <p:nvSpPr>
          <p:cNvPr id="1054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478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Overview of Required Components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28576"/>
            <a:ext cx="18288000" cy="10287000"/>
          </a:xfrm>
          <a:prstGeom prst="rect">
            <a:avLst/>
          </a:prstGeom>
        </p:spPr>
      </p:pic>
      <p:pic>
        <p:nvPicPr>
          <p:cNvPr id="10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1063" name="Click here to edit title-45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3" y="2814637"/>
            <a:ext cx="8526121" cy="7256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88" y="2814638"/>
            <a:ext cx="7358063" cy="70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7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1072" name="Click here to edit title-48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Model Evaluation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194743"/>
            <a:ext cx="11353800" cy="77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16669" y="-152400"/>
            <a:ext cx="18288000" cy="10287000"/>
          </a:xfrm>
          <a:prstGeom prst="rect">
            <a:avLst/>
          </a:prstGeom>
        </p:spPr>
      </p:pic>
      <p:pic>
        <p:nvPicPr>
          <p:cNvPr id="10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1081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Best Model </a:t>
            </a:r>
            <a:r>
              <a:rPr lang="en-US" sz="5400" spc="-54" dirty="0" smtClean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– Efficient Net</a:t>
            </a:r>
            <a:endParaRPr lang="en-US" sz="5400" spc="-54" dirty="0">
              <a:solidFill>
                <a:srgbClr val="232323">
                  <a:alpha val="100000"/>
                </a:srgbClr>
              </a:solidFill>
              <a:latin typeface="Libre Bodoni Medium" panose="000007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5520" y="2362200"/>
            <a:ext cx="2022348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1090" name="Click here to edit title-48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Model Deployment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7" y="2105669"/>
            <a:ext cx="7664541" cy="2725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360" y="5464185"/>
            <a:ext cx="8976360" cy="4535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03" y="2034539"/>
            <a:ext cx="6792273" cy="3108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39" y="5745480"/>
            <a:ext cx="885729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95" name="Click here to edit title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4664" y="376784"/>
            <a:ext cx="11387138" cy="110607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6000" spc="-7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Video of Output</a:t>
            </a:r>
          </a:p>
        </p:txBody>
      </p:sp>
      <p:sp>
        <p:nvSpPr>
          <p:cNvPr id="1097" name="Click here to edit label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298677"/>
            <a:ext cx="11387138" cy="26872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0E1F91">
                    <a:alpha val="100000"/>
                  </a:srgbClr>
                </a:solidFill>
                <a:latin typeface="Outfit" panose="00000700000000000000" pitchFamily="2" charset="0"/>
              </a:rPr>
              <a:t>EMBRYO QUALITY PREDICTION</a:t>
            </a:r>
          </a:p>
        </p:txBody>
      </p:sp>
      <p:pic>
        <p:nvPicPr>
          <p:cNvPr id="10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11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  <p:pic>
        <p:nvPicPr>
          <p:cNvPr id="3" name="Welcome - Embryo Classifier - Google Chrome 2025-05-05 15-20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1480" y="1943100"/>
            <a:ext cx="8945880" cy="6400800"/>
          </a:xfrm>
          <a:prstGeom prst="rect">
            <a:avLst/>
          </a:prstGeom>
        </p:spPr>
      </p:pic>
      <p:pic>
        <p:nvPicPr>
          <p:cNvPr id="4" name="MySQL Workbench 2025-05-05 15-22-4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21240" y="1943100"/>
            <a:ext cx="641604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002000" y="2286000"/>
            <a:ext cx="1524000" cy="1524000"/>
          </a:xfrm>
          <a:prstGeom prst="rect">
            <a:avLst/>
          </a:prstGeom>
        </p:spPr>
      </p:pic>
      <p:pic>
        <p:nvPicPr>
          <p:cNvPr id="11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62000" y="3214688"/>
            <a:ext cx="914400" cy="914400"/>
          </a:xfrm>
          <a:prstGeom prst="rect">
            <a:avLst/>
          </a:prstGeom>
        </p:spPr>
      </p:pic>
      <p:pic>
        <p:nvPicPr>
          <p:cNvPr id="1111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63F0953-C5B1-433A-99AC-83C446646791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90600" y="3443288"/>
            <a:ext cx="457200" cy="457200"/>
          </a:xfrm>
          <a:prstGeom prst="rect">
            <a:avLst/>
          </a:prstGeom>
        </p:spPr>
      </p:pic>
      <p:sp>
        <p:nvSpPr>
          <p:cNvPr id="111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567238"/>
            <a:ext cx="12620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650" spc="-18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Increased Success Rate</a:t>
            </a:r>
          </a:p>
        </p:txBody>
      </p:sp>
      <p:sp>
        <p:nvSpPr>
          <p:cNvPr id="111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5381816"/>
            <a:ext cx="1262062" cy="3257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12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The implementation of the Embryo Quality Prediction System has led to a significant increase in the success rate of ART procedures, achieving a 15% improvement over previous benchmarks.</a:t>
            </a:r>
          </a:p>
        </p:txBody>
      </p:sp>
      <p:pic>
        <p:nvPicPr>
          <p:cNvPr id="11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2446020" y="3214688"/>
            <a:ext cx="914400" cy="914400"/>
          </a:xfrm>
          <a:prstGeom prst="rect">
            <a:avLst/>
          </a:prstGeom>
        </p:spPr>
      </p:pic>
      <p:pic>
        <p:nvPicPr>
          <p:cNvPr id="1119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72">
            <a:alphaModFix/>
            <a:extLst>
              <a:ext uri="{111F5E53-579D-42AD-9AFB-0CECFBDF825D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76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2674620" y="3443288"/>
            <a:ext cx="457200" cy="457200"/>
          </a:xfrm>
          <a:prstGeom prst="rect">
            <a:avLst/>
          </a:prstGeom>
        </p:spPr>
      </p:pic>
      <p:sp>
        <p:nvSpPr>
          <p:cNvPr id="112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46020" y="4567238"/>
            <a:ext cx="12620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650" spc="-18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Cost Efficiency</a:t>
            </a:r>
          </a:p>
        </p:txBody>
      </p:sp>
      <p:sp>
        <p:nvSpPr>
          <p:cNvPr id="1123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446020" y="5381816"/>
            <a:ext cx="1262062" cy="2505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12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By optimizing embryo selection, the system has reduced treatment costs by 30%, allowing for more affordable ART options for patients.</a:t>
            </a:r>
          </a:p>
        </p:txBody>
      </p:sp>
      <p:pic>
        <p:nvPicPr>
          <p:cNvPr id="11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4129945" y="3214688"/>
            <a:ext cx="914400" cy="914400"/>
          </a:xfrm>
          <a:prstGeom prst="rect">
            <a:avLst/>
          </a:prstGeom>
        </p:spPr>
      </p:pic>
      <p:pic>
        <p:nvPicPr>
          <p:cNvPr id="1127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77">
            <a:alphaModFix/>
            <a:extLst>
              <a:ext uri="{E740C10D-8E6F-4ACB-991B-88A1E9F90745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8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4358545" y="3443288"/>
            <a:ext cx="457200" cy="457200"/>
          </a:xfrm>
          <a:prstGeom prst="rect">
            <a:avLst/>
          </a:prstGeom>
        </p:spPr>
      </p:pic>
      <p:sp>
        <p:nvSpPr>
          <p:cNvPr id="1129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29945" y="4567238"/>
            <a:ext cx="1262062" cy="1000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650" spc="-18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Enhanced Decision-Making</a:t>
            </a:r>
          </a:p>
        </p:txBody>
      </p:sp>
      <p:sp>
        <p:nvSpPr>
          <p:cNvPr id="1131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29945" y="5712809"/>
            <a:ext cx="1262062" cy="2505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12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Clinicians reported improved confidence in their decision-making processes due to the predictive insights provided by the system.</a:t>
            </a:r>
          </a:p>
        </p:txBody>
      </p:sp>
      <p:pic>
        <p:nvPicPr>
          <p:cNvPr id="11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5813965" y="3214688"/>
            <a:ext cx="914400" cy="914400"/>
          </a:xfrm>
          <a:prstGeom prst="rect">
            <a:avLst/>
          </a:prstGeom>
        </p:spPr>
      </p:pic>
      <p:pic>
        <p:nvPicPr>
          <p:cNvPr id="1135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82">
            <a:alphaModFix/>
            <a:extLst>
              <a:ext uri="{9ADE94C6-6A9A-4A43-9642-AD13541A6EA4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86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6042565" y="3443288"/>
            <a:ext cx="457200" cy="457200"/>
          </a:xfrm>
          <a:prstGeom prst="rect">
            <a:avLst/>
          </a:prstGeom>
        </p:spPr>
      </p:pic>
      <p:sp>
        <p:nvSpPr>
          <p:cNvPr id="113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13965" y="4567238"/>
            <a:ext cx="12620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650" spc="-18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User Engagement</a:t>
            </a:r>
          </a:p>
        </p:txBody>
      </p:sp>
      <p:sp>
        <p:nvSpPr>
          <p:cNvPr id="1139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13965" y="5381816"/>
            <a:ext cx="1262062" cy="20097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12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The interactive dashboard has increased user engagement, with clinicians actively utilizing the system for real-time assessments.</a:t>
            </a:r>
          </a:p>
        </p:txBody>
      </p:sp>
      <p:pic>
        <p:nvPicPr>
          <p:cNvPr id="11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497985" y="3214688"/>
            <a:ext cx="914400" cy="914400"/>
          </a:xfrm>
          <a:prstGeom prst="rect">
            <a:avLst/>
          </a:prstGeom>
        </p:spPr>
      </p:pic>
      <p:pic>
        <p:nvPicPr>
          <p:cNvPr id="1143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87">
            <a:alphaModFix/>
            <a:extLst>
              <a:ext uri="{96829A94-9BB7-4E1D-AF0B-823116B41A93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9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26585" y="3443288"/>
            <a:ext cx="457200" cy="457200"/>
          </a:xfrm>
          <a:prstGeom prst="rect">
            <a:avLst/>
          </a:prstGeom>
        </p:spPr>
      </p:pic>
      <p:sp>
        <p:nvSpPr>
          <p:cNvPr id="1145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97985" y="4567238"/>
            <a:ext cx="1262062" cy="676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650" spc="-18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Data-Driven Insights</a:t>
            </a:r>
          </a:p>
        </p:txBody>
      </p:sp>
      <p:sp>
        <p:nvSpPr>
          <p:cNvPr id="1147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97985" y="5381816"/>
            <a:ext cx="1262062" cy="2257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12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The system has generated valuable data insights, contributing to ongoing research and development in embryo quality assessment.</a:t>
            </a:r>
          </a:p>
        </p:txBody>
      </p:sp>
      <p:sp>
        <p:nvSpPr>
          <p:cNvPr id="1149" name="Click here to edit title-50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Results of the Embryo Quality Prediction System</a:t>
            </a:r>
          </a:p>
        </p:txBody>
      </p:sp>
      <p:sp>
        <p:nvSpPr>
          <p:cNvPr id="1151" name="Click here to edit subtitle-44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478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Key findings and outcomes</a:t>
            </a:r>
          </a:p>
        </p:txBody>
      </p:sp>
      <p:pic>
        <p:nvPicPr>
          <p:cNvPr id="115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2">
            <a:alphaModFix/>
          </a:blip>
          <a:stretch/>
        </p:blipFill>
        <p:spPr>
          <a:xfrm>
            <a:off x="16735234" y="9525857"/>
            <a:ext cx="2286000" cy="762000"/>
          </a:xfrm>
          <a:prstGeom prst="rect">
            <a:avLst/>
          </a:prstGeom>
        </p:spPr>
      </p:pic>
      <p:pic>
        <p:nvPicPr>
          <p:cNvPr id="11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93">
            <a:alphaModFix/>
          </a:blip>
          <a:stretch/>
        </p:blipFill>
        <p:spPr>
          <a:xfrm>
            <a:off x="17514570" y="8771954"/>
            <a:ext cx="1524000" cy="76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47" y="2851650"/>
            <a:ext cx="5213929" cy="4905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576" y="2934641"/>
            <a:ext cx="2916651" cy="48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5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3404902"/>
            <a:ext cx="114300" cy="114300"/>
          </a:xfrm>
          <a:prstGeom prst="rect">
            <a:avLst/>
          </a:prstGeom>
        </p:spPr>
      </p:pic>
      <p:sp>
        <p:nvSpPr>
          <p:cNvPr id="116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3252788"/>
            <a:ext cx="16502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API Integration</a:t>
            </a:r>
          </a:p>
        </p:txBody>
      </p:sp>
      <p:sp>
        <p:nvSpPr>
          <p:cNvPr id="1163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3747611"/>
            <a:ext cx="16502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Utilize RESTful APIs to facilitate seamless communication between the Embryo Quality Prediction System and existing clinical systems.</a:t>
            </a:r>
          </a:p>
        </p:txBody>
      </p:sp>
      <p:pic>
        <p:nvPicPr>
          <p:cNvPr id="116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4526947"/>
            <a:ext cx="114300" cy="114300"/>
          </a:xfrm>
          <a:prstGeom prst="rect">
            <a:avLst/>
          </a:prstGeom>
        </p:spPr>
      </p:pic>
      <p:sp>
        <p:nvSpPr>
          <p:cNvPr id="116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4374832"/>
            <a:ext cx="16502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Interoperability</a:t>
            </a:r>
          </a:p>
        </p:txBody>
      </p:sp>
      <p:sp>
        <p:nvSpPr>
          <p:cNvPr id="1169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4869656"/>
            <a:ext cx="16502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Ensure compatibility with various data formats and standards to enhance data sharing and usability.</a:t>
            </a:r>
          </a:p>
        </p:txBody>
      </p:sp>
      <p:pic>
        <p:nvPicPr>
          <p:cNvPr id="117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5648896"/>
            <a:ext cx="114300" cy="114300"/>
          </a:xfrm>
          <a:prstGeom prst="rect">
            <a:avLst/>
          </a:prstGeom>
        </p:spPr>
      </p:pic>
      <p:sp>
        <p:nvSpPr>
          <p:cNvPr id="117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5496782"/>
            <a:ext cx="16502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User Training</a:t>
            </a:r>
          </a:p>
        </p:txBody>
      </p:sp>
      <p:sp>
        <p:nvSpPr>
          <p:cNvPr id="117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5991701"/>
            <a:ext cx="16502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Provide comprehensive training for users to effectively utilize the system within their workflows.</a:t>
            </a:r>
          </a:p>
        </p:txBody>
      </p:sp>
      <p:pic>
        <p:nvPicPr>
          <p:cNvPr id="11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6770942"/>
            <a:ext cx="114300" cy="114300"/>
          </a:xfrm>
          <a:prstGeom prst="rect">
            <a:avLst/>
          </a:prstGeom>
        </p:spPr>
      </p:pic>
      <p:sp>
        <p:nvSpPr>
          <p:cNvPr id="117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6618827"/>
            <a:ext cx="16502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Feedback Mechanisms</a:t>
            </a:r>
          </a:p>
        </p:txBody>
      </p:sp>
      <p:sp>
        <p:nvSpPr>
          <p:cNvPr id="118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7113651"/>
            <a:ext cx="16502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Implement feedback loops to gather user insights and continuously improve system integration.</a:t>
            </a:r>
          </a:p>
        </p:txBody>
      </p:sp>
      <p:pic>
        <p:nvPicPr>
          <p:cNvPr id="11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7892986"/>
            <a:ext cx="114300" cy="114300"/>
          </a:xfrm>
          <a:prstGeom prst="rect">
            <a:avLst/>
          </a:prstGeom>
        </p:spPr>
      </p:pic>
      <p:sp>
        <p:nvSpPr>
          <p:cNvPr id="1185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7740872"/>
            <a:ext cx="16502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Compliance and Security</a:t>
            </a:r>
          </a:p>
        </p:txBody>
      </p:sp>
      <p:sp>
        <p:nvSpPr>
          <p:cNvPr id="1187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59085" y="8235696"/>
            <a:ext cx="1650206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Adhere to regulatory standards and ensure data security during integration processes.</a:t>
            </a:r>
          </a:p>
        </p:txBody>
      </p:sp>
      <p:sp>
        <p:nvSpPr>
          <p:cNvPr id="1189" name="Click here to edit title-48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Integration Strategies</a:t>
            </a:r>
          </a:p>
        </p:txBody>
      </p:sp>
      <p:pic>
        <p:nvPicPr>
          <p:cNvPr id="11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11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  <p:sp>
        <p:nvSpPr>
          <p:cNvPr id="1194" name="Click here to edit subtitle-42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1447800"/>
            <a:ext cx="15197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dirty="0">
                <a:solidFill>
                  <a:srgbClr val="4C4C4C">
                    <a:alpha val="100000"/>
                  </a:srgbClr>
                </a:solidFill>
                <a:latin typeface="Outfit Light" panose="00000700000000000000" pitchFamily="2" charset="0"/>
              </a:rPr>
              <a:t>Key approaches for integrating the Embryo Quality Prediction System with existing workflows.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0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1202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1201400" y="8763000"/>
            <a:ext cx="1524000" cy="1524000"/>
          </a:xfrm>
          <a:prstGeom prst="rect">
            <a:avLst/>
          </a:prstGeom>
        </p:spPr>
      </p:pic>
      <p:pic>
        <p:nvPicPr>
          <p:cNvPr id="12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43140" y="885825"/>
            <a:ext cx="4629150" cy="962025"/>
          </a:xfrm>
          <a:prstGeom prst="rect">
            <a:avLst/>
          </a:prstGeom>
        </p:spPr>
      </p:pic>
      <p:sp>
        <p:nvSpPr>
          <p:cNvPr id="1206" name="text-0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396014" y="1150620"/>
            <a:ext cx="13573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Challenges</a:t>
            </a:r>
          </a:p>
        </p:txBody>
      </p:sp>
      <p:pic>
        <p:nvPicPr>
          <p:cNvPr id="12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375243" y="885825"/>
            <a:ext cx="5019675" cy="962025"/>
          </a:xfrm>
          <a:prstGeom prst="rect">
            <a:avLst/>
          </a:prstGeom>
        </p:spPr>
      </p:pic>
      <p:sp>
        <p:nvSpPr>
          <p:cNvPr id="1210" name="text-0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79742" y="1150620"/>
            <a:ext cx="16430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Future Scope</a:t>
            </a:r>
          </a:p>
        </p:txBody>
      </p:sp>
      <p:pic>
        <p:nvPicPr>
          <p:cNvPr id="121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43140" y="1834134"/>
            <a:ext cx="4629150" cy="7543800"/>
          </a:xfrm>
          <a:prstGeom prst="rect">
            <a:avLst/>
          </a:prstGeom>
        </p:spPr>
      </p:pic>
      <p:sp>
        <p:nvSpPr>
          <p:cNvPr id="1214" name="Label-1,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66966" y="3185541"/>
            <a:ext cx="4414838" cy="4848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Data Challenges: Limited data availability, class imbalance, standardization issues, quality variation; Technical Challenges: Model generalization, confidence calibration, resource constraints, real-time processing; Clinical Integration Challenges: Workflow integration, interpretability requirements, trust building, domain knowledge transfer; Deployment Challenges: Security requirements, scalability, user experience, regulatory considerations; Evaluation Challenges: Ground truth variability, performance metrics, validation methodology, edge cases</a:t>
            </a:r>
          </a:p>
        </p:txBody>
      </p:sp>
      <p:pic>
        <p:nvPicPr>
          <p:cNvPr id="12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5375243" y="1834134"/>
            <a:ext cx="5019675" cy="7543800"/>
          </a:xfrm>
          <a:prstGeom prst="rect">
            <a:avLst/>
          </a:prstGeom>
        </p:spPr>
      </p:pic>
      <p:sp>
        <p:nvSpPr>
          <p:cNvPr id="1218" name="Label-1,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99068" y="3024378"/>
            <a:ext cx="4805362" cy="5172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Enhanced Model Capabilities: Time-series prediction, multi-modal integration, self-supervised learning, uncertainty quantification, active learning; Advanced Features: Automated reporting, predictive analytics, embryo ranking, anomaly detection, developmental stage prediction; Platform Expansion: Mobile application, API ecosystem, cloud-based service, multi-language support, offline capability; Integration Opportunities: EHR/EMR integration, IVF laboratory systems, telemedicine platforms, research databases, quality control systems; Research Directions: Outcome correlation, longitudinal studies, multi-center validation, comparative assessment, standardization initiative</a:t>
            </a:r>
          </a:p>
        </p:txBody>
      </p:sp>
      <p:sp>
        <p:nvSpPr>
          <p:cNvPr id="1220" name="Click here to edit title-43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001500" y="731330"/>
            <a:ext cx="5519738" cy="1362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5376"/>
              </a:lnSpc>
            </a:pPr>
            <a:r>
              <a:rPr lang="en-US" sz="4200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Embryo Quality Prediction Insights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2237327"/>
            <a:ext cx="419100" cy="419100"/>
          </a:xfrm>
          <a:prstGeom prst="rect">
            <a:avLst/>
          </a:prstGeom>
        </p:spPr>
      </p:pic>
      <p:sp>
        <p:nvSpPr>
          <p:cNvPr id="378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1347" y="2305526"/>
            <a:ext cx="233362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01</a:t>
            </a:r>
          </a:p>
        </p:txBody>
      </p:sp>
      <p:sp>
        <p:nvSpPr>
          <p:cNvPr id="38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2237327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Image Analysis Pipeline</a:t>
            </a:r>
          </a:p>
        </p:txBody>
      </p:sp>
      <p:sp>
        <p:nvSpPr>
          <p:cNvPr id="38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2732151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Processes embryo microscopy images through standardized workflows for consistency and accuracy.</a:t>
            </a:r>
          </a:p>
        </p:txBody>
      </p:sp>
      <p:pic>
        <p:nvPicPr>
          <p:cNvPr id="3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62000" y="3681698"/>
            <a:ext cx="419100" cy="419100"/>
          </a:xfrm>
          <a:prstGeom prst="rect">
            <a:avLst/>
          </a:prstGeom>
        </p:spPr>
      </p:pic>
      <p:sp>
        <p:nvSpPr>
          <p:cNvPr id="386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56202" y="3749897"/>
            <a:ext cx="261938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02</a:t>
            </a:r>
          </a:p>
        </p:txBody>
      </p:sp>
      <p:sp>
        <p:nvSpPr>
          <p:cNvPr id="388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3681698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Multi-Architecture Support</a:t>
            </a:r>
          </a:p>
        </p:txBody>
      </p:sp>
      <p:sp>
        <p:nvSpPr>
          <p:cNvPr id="390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4176522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Utilizes various CNN architectures like ResNet152, EfficientNet, ConvNeXt, and SwinV2 for optimal performance.</a:t>
            </a:r>
          </a:p>
        </p:txBody>
      </p:sp>
      <p:pic>
        <p:nvPicPr>
          <p:cNvPr id="3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62000" y="5126069"/>
            <a:ext cx="419100" cy="419100"/>
          </a:xfrm>
          <a:prstGeom prst="rect">
            <a:avLst/>
          </a:prstGeom>
        </p:spPr>
      </p:pic>
      <p:sp>
        <p:nvSpPr>
          <p:cNvPr id="394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56964" y="5194268"/>
            <a:ext cx="261938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03</a:t>
            </a:r>
          </a:p>
        </p:txBody>
      </p:sp>
      <p:sp>
        <p:nvSpPr>
          <p:cNvPr id="39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5126069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Interactive Dashboard</a:t>
            </a:r>
          </a:p>
        </p:txBody>
      </p:sp>
      <p:sp>
        <p:nvSpPr>
          <p:cNvPr id="39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5620893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Offers a web-based visualization of model performance metrics, enhancing user engagement and analysis.</a:t>
            </a:r>
          </a:p>
        </p:txBody>
      </p:sp>
      <p:pic>
        <p:nvPicPr>
          <p:cNvPr id="40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6570440"/>
            <a:ext cx="419100" cy="419100"/>
          </a:xfrm>
          <a:prstGeom prst="rect">
            <a:avLst/>
          </a:prstGeom>
        </p:spPr>
      </p:pic>
      <p:sp>
        <p:nvSpPr>
          <p:cNvPr id="402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51630" y="6638639"/>
            <a:ext cx="271462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04</a:t>
            </a:r>
          </a:p>
        </p:txBody>
      </p:sp>
      <p:sp>
        <p:nvSpPr>
          <p:cNvPr id="40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6570440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Quality Assessment</a:t>
            </a:r>
          </a:p>
        </p:txBody>
      </p:sp>
      <p:sp>
        <p:nvSpPr>
          <p:cNvPr id="40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7065359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Enables real-time embryo grading with confidence scoring to assist clinicians in decision-making processes.</a:t>
            </a:r>
          </a:p>
        </p:txBody>
      </p:sp>
      <p:pic>
        <p:nvPicPr>
          <p:cNvPr id="4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8014811"/>
            <a:ext cx="419100" cy="419100"/>
          </a:xfrm>
          <a:prstGeom prst="rect">
            <a:avLst/>
          </a:prstGeom>
        </p:spPr>
      </p:pic>
      <p:sp>
        <p:nvSpPr>
          <p:cNvPr id="410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56107" y="8083010"/>
            <a:ext cx="261938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05</a:t>
            </a:r>
          </a:p>
        </p:txBody>
      </p:sp>
      <p:sp>
        <p:nvSpPr>
          <p:cNvPr id="4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8014811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Explainable AI</a:t>
            </a:r>
          </a:p>
        </p:txBody>
      </p:sp>
      <p:sp>
        <p:nvSpPr>
          <p:cNvPr id="4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3885" y="8509730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Incorporates Grad-CAM visualizations to make model decisions interpretable for end-users.</a:t>
            </a:r>
          </a:p>
        </p:txBody>
      </p:sp>
      <p:pic>
        <p:nvPicPr>
          <p:cNvPr id="4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9410700" y="2237327"/>
            <a:ext cx="419100" cy="419100"/>
          </a:xfrm>
          <a:prstGeom prst="rect">
            <a:avLst/>
          </a:prstGeom>
        </p:spPr>
      </p:pic>
      <p:sp>
        <p:nvSpPr>
          <p:cNvPr id="418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1759" y="2305526"/>
            <a:ext cx="271462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06</a:t>
            </a:r>
          </a:p>
        </p:txBody>
      </p:sp>
      <p:sp>
        <p:nvSpPr>
          <p:cNvPr id="420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2237327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Batch Processing</a:t>
            </a:r>
          </a:p>
        </p:txBody>
      </p:sp>
      <p:sp>
        <p:nvSpPr>
          <p:cNvPr id="422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2732151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Recently added feature allowing batch validation for processing multiple images simultaneously.</a:t>
            </a:r>
          </a:p>
        </p:txBody>
      </p:sp>
      <p:pic>
        <p:nvPicPr>
          <p:cNvPr id="4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9410700" y="3681698"/>
            <a:ext cx="419100" cy="419100"/>
          </a:xfrm>
          <a:prstGeom prst="rect">
            <a:avLst/>
          </a:prstGeom>
        </p:spPr>
      </p:pic>
      <p:sp>
        <p:nvSpPr>
          <p:cNvPr id="426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379" y="3749897"/>
            <a:ext cx="252412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07</a:t>
            </a:r>
          </a:p>
        </p:txBody>
      </p:sp>
      <p:sp>
        <p:nvSpPr>
          <p:cNvPr id="428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3681698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Database Integration</a:t>
            </a:r>
          </a:p>
        </p:txBody>
      </p:sp>
      <p:sp>
        <p:nvSpPr>
          <p:cNvPr id="430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4176522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Stores patient predictions for clinical reference, facilitating better decision-making in IVF procedures.</a:t>
            </a:r>
          </a:p>
        </p:txBody>
      </p:sp>
      <p:pic>
        <p:nvPicPr>
          <p:cNvPr id="4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9410700" y="5126069"/>
            <a:ext cx="419100" cy="419100"/>
          </a:xfrm>
          <a:prstGeom prst="rect">
            <a:avLst/>
          </a:prstGeom>
        </p:spPr>
      </p:pic>
      <p:sp>
        <p:nvSpPr>
          <p:cNvPr id="434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0997" y="5194268"/>
            <a:ext cx="271462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08</a:t>
            </a:r>
          </a:p>
        </p:txBody>
      </p:sp>
      <p:sp>
        <p:nvSpPr>
          <p:cNvPr id="436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5126069"/>
            <a:ext cx="754856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Full ML Lifecycle</a:t>
            </a:r>
          </a:p>
        </p:txBody>
      </p:sp>
      <p:sp>
        <p:nvSpPr>
          <p:cNvPr id="438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12585" y="5620893"/>
            <a:ext cx="754856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Covers the entire machine learning lifecycle from data preparation to deployment and monitoring.</a:t>
            </a:r>
          </a:p>
        </p:txBody>
      </p:sp>
      <p:sp>
        <p:nvSpPr>
          <p:cNvPr id="440" name="Click here to edit title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Embryo Quality Prediction System</a:t>
            </a:r>
          </a:p>
        </p:txBody>
      </p:sp>
      <p:pic>
        <p:nvPicPr>
          <p:cNvPr id="44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4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77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24000" y="7892034"/>
            <a:ext cx="15240000" cy="2390775"/>
          </a:xfrm>
          <a:prstGeom prst="rect">
            <a:avLst/>
          </a:prstGeom>
        </p:spPr>
      </p:pic>
      <p:sp>
        <p:nvSpPr>
          <p:cNvPr id="1381" name="Thank You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191000" y="8654034"/>
            <a:ext cx="11844338" cy="8763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Embryo Quality Prediction System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3609975"/>
            <a:ext cx="533400" cy="533400"/>
          </a:xfrm>
          <a:prstGeom prst="rect">
            <a:avLst/>
          </a:prstGeom>
        </p:spPr>
      </p:pic>
      <p:sp>
        <p:nvSpPr>
          <p:cNvPr id="450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636" y="3696557"/>
            <a:ext cx="290512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01</a:t>
            </a:r>
          </a:p>
        </p:txBody>
      </p:sp>
      <p:sp>
        <p:nvSpPr>
          <p:cNvPr id="45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326160"/>
            <a:ext cx="53197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Low Success Rates</a:t>
            </a:r>
          </a:p>
        </p:txBody>
      </p:sp>
      <p:sp>
        <p:nvSpPr>
          <p:cNvPr id="454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820984"/>
            <a:ext cx="53197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IVF procedures have approximately 30-35% success rates globally.</a:t>
            </a:r>
          </a:p>
        </p:txBody>
      </p:sp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6502336" y="3609975"/>
            <a:ext cx="533400" cy="533400"/>
          </a:xfrm>
          <a:prstGeom prst="rect">
            <a:avLst/>
          </a:prstGeom>
        </p:spPr>
      </p:pic>
      <p:sp>
        <p:nvSpPr>
          <p:cNvPr id="458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620732" y="3696557"/>
            <a:ext cx="328612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02</a:t>
            </a:r>
          </a:p>
        </p:txBody>
      </p:sp>
      <p:sp>
        <p:nvSpPr>
          <p:cNvPr id="46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336" y="4326160"/>
            <a:ext cx="53197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Subjective Assessment</a:t>
            </a:r>
          </a:p>
        </p:txBody>
      </p:sp>
      <p:sp>
        <p:nvSpPr>
          <p:cNvPr id="46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336" y="4820984"/>
            <a:ext cx="53197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Traditional embryo grading relies on visual inspection, leading to high inter-observer variability.</a:t>
            </a:r>
          </a:p>
        </p:txBody>
      </p:sp>
      <p:pic>
        <p:nvPicPr>
          <p:cNvPr id="4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2242578" y="3609975"/>
            <a:ext cx="533400" cy="533400"/>
          </a:xfrm>
          <a:prstGeom prst="rect">
            <a:avLst/>
          </a:prstGeom>
        </p:spPr>
      </p:pic>
      <p:sp>
        <p:nvSpPr>
          <p:cNvPr id="466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361926" y="3696557"/>
            <a:ext cx="328612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03</a:t>
            </a:r>
          </a:p>
        </p:txBody>
      </p:sp>
      <p:sp>
        <p:nvSpPr>
          <p:cNvPr id="46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42578" y="4326160"/>
            <a:ext cx="53197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Resource Intensive</a:t>
            </a:r>
          </a:p>
        </p:txBody>
      </p:sp>
      <p:sp>
        <p:nvSpPr>
          <p:cNvPr id="47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242578" y="4820984"/>
            <a:ext cx="53197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Manual assessment requires significant time and expertise from specialized embryologists.</a:t>
            </a:r>
          </a:p>
        </p:txBody>
      </p:sp>
      <p:pic>
        <p:nvPicPr>
          <p:cNvPr id="47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62000" y="5924550"/>
            <a:ext cx="533400" cy="533400"/>
          </a:xfrm>
          <a:prstGeom prst="rect">
            <a:avLst/>
          </a:prstGeom>
        </p:spPr>
      </p:pic>
      <p:sp>
        <p:nvSpPr>
          <p:cNvPr id="474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4490" y="6011132"/>
            <a:ext cx="338138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04</a:t>
            </a:r>
          </a:p>
        </p:txBody>
      </p:sp>
      <p:sp>
        <p:nvSpPr>
          <p:cNvPr id="47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640735"/>
            <a:ext cx="53197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Standardization Issues</a:t>
            </a:r>
          </a:p>
        </p:txBody>
      </p:sp>
      <p:sp>
        <p:nvSpPr>
          <p:cNvPr id="47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135558"/>
            <a:ext cx="53197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Inconsistent grading criteria exist across different clinics and practitioners.</a:t>
            </a:r>
          </a:p>
        </p:txBody>
      </p:sp>
      <p:pic>
        <p:nvPicPr>
          <p:cNvPr id="4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6502336" y="5924550"/>
            <a:ext cx="533400" cy="533400"/>
          </a:xfrm>
          <a:prstGeom prst="rect">
            <a:avLst/>
          </a:prstGeom>
        </p:spPr>
      </p:pic>
      <p:sp>
        <p:nvSpPr>
          <p:cNvPr id="482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620446" y="6011132"/>
            <a:ext cx="328612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05</a:t>
            </a:r>
          </a:p>
        </p:txBody>
      </p:sp>
      <p:sp>
        <p:nvSpPr>
          <p:cNvPr id="484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336" y="6640735"/>
            <a:ext cx="5319712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Decision Support Gaps</a:t>
            </a:r>
          </a:p>
        </p:txBody>
      </p:sp>
      <p:sp>
        <p:nvSpPr>
          <p:cNvPr id="486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02336" y="7135558"/>
            <a:ext cx="5319712" cy="6572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Limited technological assistance hampers embryologists in making critical selection decisions.</a:t>
            </a:r>
          </a:p>
        </p:txBody>
      </p:sp>
      <p:sp>
        <p:nvSpPr>
          <p:cNvPr id="488" name="Click here to edit title-47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Challenges in Embryo Selection</a:t>
            </a:r>
          </a:p>
        </p:txBody>
      </p:sp>
      <p:pic>
        <p:nvPicPr>
          <p:cNvPr id="49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4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500" name="Click here to edit title-42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High-Level Design (HLD)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17559338" cy="98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6764000" y="2362200"/>
            <a:ext cx="1524000" cy="1524000"/>
          </a:xfrm>
          <a:prstGeom prst="rect">
            <a:avLst/>
          </a:prstGeom>
        </p:spPr>
      </p:pic>
      <p:sp>
        <p:nvSpPr>
          <p:cNvPr id="509" name="Click here to edit title-42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8858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858"/>
              </a:lnSpc>
            </a:pPr>
            <a:r>
              <a:rPr lang="en-US" sz="5400" spc="-54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Low-Level Design (LLD) Architecture</a:t>
            </a:r>
          </a:p>
        </p:txBody>
      </p:sp>
      <p:pic>
        <p:nvPicPr>
          <p:cNvPr id="511" name="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9718358" y="8611648"/>
            <a:ext cx="1390650" cy="476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9724"/>
            <a:ext cx="17702213" cy="93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9525857"/>
            <a:ext cx="4572000" cy="762000"/>
          </a:xfrm>
          <a:prstGeom prst="rect">
            <a:avLst/>
          </a:prstGeom>
        </p:spPr>
      </p:pic>
      <p:pic>
        <p:nvPicPr>
          <p:cNvPr id="5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6002000" y="0"/>
            <a:ext cx="2286000" cy="762000"/>
          </a:xfrm>
          <a:prstGeom prst="rect">
            <a:avLst/>
          </a:prstGeom>
        </p:spPr>
      </p:pic>
      <p:pic>
        <p:nvPicPr>
          <p:cNvPr id="5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6764762" y="753999"/>
            <a:ext cx="1524000" cy="762000"/>
          </a:xfrm>
          <a:prstGeom prst="rect">
            <a:avLst/>
          </a:prstGeom>
        </p:spPr>
      </p:pic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7527334" y="1511046"/>
            <a:ext cx="762000" cy="762000"/>
          </a:xfrm>
          <a:prstGeom prst="rect">
            <a:avLst/>
          </a:prstGeom>
        </p:spPr>
      </p:pic>
      <p:sp>
        <p:nvSpPr>
          <p:cNvPr id="523" name="Click here to edit title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698653"/>
            <a:ext cx="11387138" cy="2324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7200" spc="-7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Business Objectives and Constraints</a:t>
            </a:r>
          </a:p>
        </p:txBody>
      </p:sp>
      <p:sp>
        <p:nvSpPr>
          <p:cNvPr id="525" name="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286" y="7000875"/>
            <a:ext cx="1613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●	Business Constraint - Minimize the treatment cost
</a:t>
            </a:r>
          </a:p>
        </p:txBody>
      </p:sp>
      <p:sp>
        <p:nvSpPr>
          <p:cNvPr id="526" name="-49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286" y="7320820"/>
            <a:ext cx="16130588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●	Success Criteria:</a:t>
            </a:r>
          </a:p>
        </p:txBody>
      </p:sp>
      <p:sp>
        <p:nvSpPr>
          <p:cNvPr id="527" name="-49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1922" y="8061770"/>
            <a:ext cx="143494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o Business Success Criteria - Increase the success rate of ART procedures by at least 10%
</a:t>
            </a:r>
          </a:p>
        </p:txBody>
      </p:sp>
      <p:sp>
        <p:nvSpPr>
          <p:cNvPr id="528" name="-40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1922" y="8381714"/>
            <a:ext cx="14349412" cy="3333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o Machine Learning Success Criteria – achieve at least by 95%
</a:t>
            </a:r>
          </a:p>
        </p:txBody>
      </p:sp>
      <p:sp>
        <p:nvSpPr>
          <p:cNvPr id="529" name="-48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1922" y="8701659"/>
            <a:ext cx="14349412" cy="6477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o Economic Success Criteria - Achieve a cost saving of at least 25% by reducing the expenditure on working with embryos of lower grading. 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9525857"/>
            <a:ext cx="4572000" cy="762000"/>
          </a:xfrm>
          <a:prstGeom prst="rect">
            <a:avLst/>
          </a:prstGeom>
        </p:spPr>
      </p:pic>
      <p:pic>
        <p:nvPicPr>
          <p:cNvPr id="53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6002000" y="0"/>
            <a:ext cx="2286000" cy="762000"/>
          </a:xfrm>
          <a:prstGeom prst="rect">
            <a:avLst/>
          </a:prstGeom>
        </p:spPr>
      </p:pic>
      <p:pic>
        <p:nvPicPr>
          <p:cNvPr id="5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6764762" y="753999"/>
            <a:ext cx="1524000" cy="762000"/>
          </a:xfrm>
          <a:prstGeom prst="rect">
            <a:avLst/>
          </a:prstGeom>
        </p:spPr>
      </p:pic>
      <p:pic>
        <p:nvPicPr>
          <p:cNvPr id="5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7527334" y="1511046"/>
            <a:ext cx="762000" cy="762000"/>
          </a:xfrm>
          <a:prstGeom prst="rect">
            <a:avLst/>
          </a:prstGeom>
        </p:spPr>
      </p:pic>
      <p:sp>
        <p:nvSpPr>
          <p:cNvPr id="541" name="-44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2838640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There are six stages of CRISP-ML(Q) Methodology
</a:t>
            </a:r>
          </a:p>
        </p:txBody>
      </p:sp>
      <p:sp>
        <p:nvSpPr>
          <p:cNvPr id="542" name="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3610166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1.Business and data understanding
</a:t>
            </a:r>
          </a:p>
        </p:txBody>
      </p:sp>
      <p:sp>
        <p:nvSpPr>
          <p:cNvPr id="543" name="-46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4381690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2.Data preparation
</a:t>
            </a:r>
          </a:p>
        </p:txBody>
      </p:sp>
      <p:sp>
        <p:nvSpPr>
          <p:cNvPr id="544" name="-41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5153216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3.model building 
</a:t>
            </a:r>
          </a:p>
        </p:txBody>
      </p:sp>
      <p:sp>
        <p:nvSpPr>
          <p:cNvPr id="545" name="-48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5924740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4.Model evaluation
</a:t>
            </a:r>
          </a:p>
        </p:txBody>
      </p:sp>
      <p:sp>
        <p:nvSpPr>
          <p:cNvPr id="546" name="-43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6696266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5.Model deployment
</a:t>
            </a:r>
          </a:p>
        </p:txBody>
      </p:sp>
      <p:sp>
        <p:nvSpPr>
          <p:cNvPr id="547" name="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354" y="7467790"/>
            <a:ext cx="15768638" cy="7810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5062" b="1" spc="-21" dirty="0">
                <a:solidFill>
                  <a:srgbClr val="000000">
                    <a:alpha val="100000"/>
                  </a:srgbClr>
                </a:solidFill>
                <a:latin typeface="Manrope" panose="00000700000000000000" pitchFamily="2" charset="0"/>
              </a:rPr>
              <a:t>6.Monitoring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5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2619375"/>
            <a:ext cx="342900" cy="342900"/>
          </a:xfrm>
          <a:prstGeom prst="rect">
            <a:avLst/>
          </a:prstGeom>
        </p:spPr>
      </p:pic>
      <p:sp>
        <p:nvSpPr>
          <p:cNvPr id="55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52297" y="2675001"/>
            <a:ext cx="195262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01</a:t>
            </a:r>
          </a:p>
        </p:txBody>
      </p:sp>
      <p:sp>
        <p:nvSpPr>
          <p:cNvPr id="55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" y="2619375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Core Data Science: Python, NumPy</a:t>
            </a:r>
          </a:p>
        </p:txBody>
      </p:sp>
      <p:sp>
        <p:nvSpPr>
          <p:cNvPr id="55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" y="3532918"/>
            <a:ext cx="3386138" cy="19431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Utilizing Python as the primary programming language along with NumPy and Pandas for data manipulation and numerical computing tasks essential for embryo quality prediction.</a:t>
            </a:r>
          </a:p>
        </p:txBody>
      </p:sp>
      <p:pic>
        <p:nvPicPr>
          <p:cNvPr id="55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5067300" y="2619375"/>
            <a:ext cx="342900" cy="342900"/>
          </a:xfrm>
          <a:prstGeom prst="rect">
            <a:avLst/>
          </a:prstGeom>
        </p:spPr>
      </p:pic>
      <p:sp>
        <p:nvSpPr>
          <p:cNvPr id="56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45310" y="2675001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02</a:t>
            </a:r>
          </a:p>
        </p:txBody>
      </p:sp>
      <p:sp>
        <p:nvSpPr>
          <p:cNvPr id="56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62600" y="2619375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Deep Learning Frameworks: PyTorch</a:t>
            </a:r>
          </a:p>
        </p:txBody>
      </p:sp>
      <p:sp>
        <p:nvSpPr>
          <p:cNvPr id="56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62600" y="3532918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Employing PyTorch as the core deep learning framework, and utilizing TorchVision for computer vision tasks to enhance embryo quality evaluation.</a:t>
            </a:r>
          </a:p>
        </p:txBody>
      </p:sp>
      <p:pic>
        <p:nvPicPr>
          <p:cNvPr id="56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9372600" y="2619375"/>
            <a:ext cx="342900" cy="342900"/>
          </a:xfrm>
          <a:prstGeom prst="rect">
            <a:avLst/>
          </a:prstGeom>
        </p:spPr>
      </p:pic>
      <p:sp>
        <p:nvSpPr>
          <p:cNvPr id="56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51181" y="2675001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03</a:t>
            </a:r>
          </a:p>
        </p:txBody>
      </p:sp>
      <p:sp>
        <p:nvSpPr>
          <p:cNvPr id="57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867900" y="2619375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Image Processing Tools: OpenCV</a:t>
            </a:r>
          </a:p>
        </p:txBody>
      </p:sp>
      <p:sp>
        <p:nvSpPr>
          <p:cNvPr id="57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867900" y="3532918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Integrating OpenCV for image preprocessing and manipulation along with Pillow for loading and transforming images relevant to embryo assessment.</a:t>
            </a:r>
          </a:p>
        </p:txBody>
      </p:sp>
      <p:pic>
        <p:nvPicPr>
          <p:cNvPr id="5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3677900" y="2619375"/>
            <a:ext cx="342900" cy="342900"/>
          </a:xfrm>
          <a:prstGeom prst="rect">
            <a:avLst/>
          </a:prstGeom>
        </p:spPr>
      </p:pic>
      <p:sp>
        <p:nvSpPr>
          <p:cNvPr id="57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52195" y="2675001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04</a:t>
            </a:r>
          </a:p>
        </p:txBody>
      </p:sp>
      <p:sp>
        <p:nvSpPr>
          <p:cNvPr id="57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73200" y="2619375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Web Application Development: Flask</a:t>
            </a:r>
          </a:p>
        </p:txBody>
      </p:sp>
      <p:sp>
        <p:nvSpPr>
          <p:cNvPr id="58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73200" y="3532918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Using Flask as the web framework to create dashboards and APIs, with Jinja2 for HTML templating and Werkzeug for WSGI support.</a:t>
            </a:r>
          </a:p>
        </p:txBody>
      </p:sp>
      <p:pic>
        <p:nvPicPr>
          <p:cNvPr id="5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5924550"/>
            <a:ext cx="342900" cy="342900"/>
          </a:xfrm>
          <a:prstGeom prst="rect">
            <a:avLst/>
          </a:prstGeom>
        </p:spPr>
      </p:pic>
      <p:sp>
        <p:nvSpPr>
          <p:cNvPr id="58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9819" y="5980176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05</a:t>
            </a:r>
          </a:p>
        </p:txBody>
      </p:sp>
      <p:sp>
        <p:nvSpPr>
          <p:cNvPr id="58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" y="5924550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 Visualization: Matplotlib/Seaborn</a:t>
            </a:r>
          </a:p>
        </p:txBody>
      </p:sp>
      <p:sp>
        <p:nvSpPr>
          <p:cNvPr id="58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" y="6838093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Implementing Matplotlib and Seaborn for static visualizations, and Plotly for interactive dashboards to visualize embryo quality data effectively.</a:t>
            </a:r>
          </a:p>
        </p:txBody>
      </p:sp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5067300" y="5924550"/>
            <a:ext cx="342900" cy="342900"/>
          </a:xfrm>
          <a:prstGeom prst="rect">
            <a:avLst/>
          </a:prstGeom>
        </p:spPr>
      </p:pic>
      <p:sp>
        <p:nvSpPr>
          <p:cNvPr id="59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42738" y="5980176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06</a:t>
            </a:r>
          </a:p>
        </p:txBody>
      </p:sp>
      <p:sp>
        <p:nvSpPr>
          <p:cNvPr id="59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62600" y="5924550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Database Management: MySQL</a:t>
            </a:r>
          </a:p>
        </p:txBody>
      </p:sp>
      <p:sp>
        <p:nvSpPr>
          <p:cNvPr id="59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562600" y="6838093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Leveraging MySQL for database management which facilitates storage for patient predictions and user management related to embryo quality.</a:t>
            </a:r>
          </a:p>
        </p:txBody>
      </p:sp>
      <p:pic>
        <p:nvPicPr>
          <p:cNvPr id="5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9372600" y="5924550"/>
            <a:ext cx="342900" cy="342900"/>
          </a:xfrm>
          <a:prstGeom prst="rect">
            <a:avLst/>
          </a:prstGeom>
        </p:spPr>
      </p:pic>
      <p:sp>
        <p:nvSpPr>
          <p:cNvPr id="60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54324" y="5980176"/>
            <a:ext cx="214312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FFFFFF">
                    <a:alpha val="100000"/>
                  </a:srgbClr>
                </a:solidFill>
                <a:latin typeface="Libre Bodoni Medium" panose="00000700000000000000" pitchFamily="2" charset="0"/>
              </a:rPr>
              <a:t>07</a:t>
            </a:r>
          </a:p>
        </p:txBody>
      </p:sp>
      <p:sp>
        <p:nvSpPr>
          <p:cNvPr id="60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867900" y="5924550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Authentication Mechanisms: Flask-Login</a:t>
            </a:r>
          </a:p>
        </p:txBody>
      </p:sp>
      <p:sp>
        <p:nvSpPr>
          <p:cNvPr id="60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867900" y="6838093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Incorporating Flask-Login for user session management and bcrypt for secure password hashing to ensure data protection.</a:t>
            </a:r>
          </a:p>
        </p:txBody>
      </p:sp>
      <p:pic>
        <p:nvPicPr>
          <p:cNvPr id="6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3677900" y="5924550"/>
            <a:ext cx="342900" cy="342900"/>
          </a:xfrm>
          <a:prstGeom prst="rect">
            <a:avLst/>
          </a:prstGeom>
        </p:spPr>
      </p:pic>
      <p:sp>
        <p:nvSpPr>
          <p:cNvPr id="609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52766" y="5980176"/>
            <a:ext cx="223838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215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08</a:t>
            </a:r>
          </a:p>
        </p:txBody>
      </p:sp>
      <p:sp>
        <p:nvSpPr>
          <p:cNvPr id="611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73200" y="5924550"/>
            <a:ext cx="3386138" cy="847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97"/>
              </a:lnSpc>
            </a:pPr>
            <a:r>
              <a:rPr lang="en-US" sz="2100" spc="-21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Explainable AI Techniques: Grad-CAM</a:t>
            </a:r>
          </a:p>
        </p:txBody>
      </p:sp>
      <p:sp>
        <p:nvSpPr>
          <p:cNvPr id="613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73200" y="6838093"/>
            <a:ext cx="3386138" cy="1619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00" dirty="0">
                <a:solidFill>
                  <a:srgbClr val="232323">
                    <a:alpha val="100000"/>
                  </a:srgbClr>
                </a:solidFill>
                <a:latin typeface="Outfit Light" panose="00000700000000000000" pitchFamily="2" charset="0"/>
              </a:rPr>
              <a:t>Utilizing Grad-CAM for gradient-weighted class activation mapping to provide insights into model predictions on embryo quality.</a:t>
            </a:r>
          </a:p>
        </p:txBody>
      </p:sp>
      <p:sp>
        <p:nvSpPr>
          <p:cNvPr id="615" name="Click here to edit title-49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-42" dirty="0">
                <a:solidFill>
                  <a:srgbClr val="232323">
                    <a:alpha val="100000"/>
                  </a:srgbClr>
                </a:solidFill>
                <a:latin typeface="Libre Bodoni Medium" panose="00000700000000000000" pitchFamily="2" charset="0"/>
              </a:rPr>
              <a:t>Comprehensive Technical Stacks</a:t>
            </a:r>
          </a:p>
        </p:txBody>
      </p:sp>
      <p:pic>
        <p:nvPicPr>
          <p:cNvPr id="6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6735234" y="0"/>
            <a:ext cx="2286000" cy="762000"/>
          </a:xfrm>
          <a:prstGeom prst="rect">
            <a:avLst/>
          </a:prstGeom>
        </p:spPr>
      </p:pic>
      <p:pic>
        <p:nvPicPr>
          <p:cNvPr id="6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7514570" y="753999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287</TotalTime>
  <Words>1526</Words>
  <Application>Microsoft Office PowerPoint</Application>
  <PresentationFormat>Custom</PresentationFormat>
  <Paragraphs>243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Outfit</vt:lpstr>
      <vt:lpstr>Calibri</vt:lpstr>
      <vt:lpstr>Wingdings 3</vt:lpstr>
      <vt:lpstr>Century Gothic</vt:lpstr>
      <vt:lpstr>Arial</vt:lpstr>
      <vt:lpstr>Outfit Light</vt:lpstr>
      <vt:lpstr>Times New Roman</vt:lpstr>
      <vt:lpstr>Libre Bodoni Medium</vt:lpstr>
      <vt:lpstr>Manrope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2.0.5.0, docId: 17123250, orderId: 7364899</dc:title>
  <dc:creator>Presentations.AI Exporter</dc:creator>
  <cp:lastModifiedBy>ADMIN</cp:lastModifiedBy>
  <cp:revision>9</cp:revision>
  <dcterms:created xsi:type="dcterms:W3CDTF">2025-05-04T16:37:40Z</dcterms:created>
  <dcterms:modified xsi:type="dcterms:W3CDTF">2025-05-05T09:57:02Z</dcterms:modified>
</cp:coreProperties>
</file>